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 id="2147483705" r:id="rId2"/>
  </p:sldMasterIdLst>
  <p:notesMasterIdLst>
    <p:notesMasterId r:id="rId21"/>
  </p:notesMasterIdLst>
  <p:handoutMasterIdLst>
    <p:handoutMasterId r:id="rId22"/>
  </p:handoutMasterIdLst>
  <p:sldIdLst>
    <p:sldId id="318" r:id="rId3"/>
    <p:sldId id="388" r:id="rId4"/>
    <p:sldId id="390" r:id="rId5"/>
    <p:sldId id="391" r:id="rId6"/>
    <p:sldId id="377" r:id="rId7"/>
    <p:sldId id="365" r:id="rId8"/>
    <p:sldId id="370" r:id="rId9"/>
    <p:sldId id="366" r:id="rId10"/>
    <p:sldId id="367" r:id="rId11"/>
    <p:sldId id="369" r:id="rId12"/>
    <p:sldId id="368" r:id="rId13"/>
    <p:sldId id="373" r:id="rId14"/>
    <p:sldId id="372" r:id="rId15"/>
    <p:sldId id="371" r:id="rId16"/>
    <p:sldId id="374" r:id="rId17"/>
    <p:sldId id="375" r:id="rId18"/>
    <p:sldId id="387" r:id="rId19"/>
    <p:sldId id="389" r:id="rId20"/>
  </p:sldIdLst>
  <p:sldSz cx="9144000" cy="6858000" type="screen4x3"/>
  <p:notesSz cx="6954838"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1" autoAdjust="0"/>
    <p:restoredTop sz="91058" autoAdjust="0"/>
  </p:normalViewPr>
  <p:slideViewPr>
    <p:cSldViewPr>
      <p:cViewPr varScale="1">
        <p:scale>
          <a:sx n="39" d="100"/>
          <a:sy n="39" d="100"/>
        </p:scale>
        <p:origin x="984" y="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14566" cy="462119"/>
          </a:xfrm>
          <a:prstGeom prst="rect">
            <a:avLst/>
          </a:prstGeom>
        </p:spPr>
        <p:txBody>
          <a:bodyPr vert="horz" lIns="91424" tIns="45711" rIns="91424" bIns="45711" rtlCol="0"/>
          <a:lstStyle>
            <a:lvl1pPr algn="l" fontAlgn="auto">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sz="quarter" idx="1"/>
          </p:nvPr>
        </p:nvSpPr>
        <p:spPr>
          <a:xfrm>
            <a:off x="3938670" y="2"/>
            <a:ext cx="3014566" cy="462119"/>
          </a:xfrm>
          <a:prstGeom prst="rect">
            <a:avLst/>
          </a:prstGeom>
        </p:spPr>
        <p:txBody>
          <a:bodyPr vert="horz" lIns="91424" tIns="45711" rIns="91424" bIns="45711" rtlCol="0"/>
          <a:lstStyle>
            <a:lvl1pPr algn="r" fontAlgn="auto">
              <a:spcBef>
                <a:spcPts val="0"/>
              </a:spcBef>
              <a:spcAft>
                <a:spcPts val="0"/>
              </a:spcAft>
              <a:defRPr sz="1300" smtClean="0">
                <a:latin typeface="+mn-lt"/>
                <a:cs typeface="+mn-cs"/>
              </a:defRPr>
            </a:lvl1pPr>
          </a:lstStyle>
          <a:p>
            <a:pPr>
              <a:defRPr/>
            </a:pPr>
            <a:fld id="{CAE87C75-550F-42A6-A946-7BBD88EB3962}" type="datetimeFigureOut">
              <a:rPr lang="en-US"/>
              <a:pPr>
                <a:defRPr/>
              </a:pPr>
              <a:t>1/26/2021</a:t>
            </a:fld>
            <a:endParaRPr lang="en-US" dirty="0"/>
          </a:p>
        </p:txBody>
      </p:sp>
      <p:sp>
        <p:nvSpPr>
          <p:cNvPr id="4" name="Footer Placeholder 3"/>
          <p:cNvSpPr>
            <a:spLocks noGrp="1"/>
          </p:cNvSpPr>
          <p:nvPr>
            <p:ph type="ftr" sz="quarter" idx="2"/>
          </p:nvPr>
        </p:nvSpPr>
        <p:spPr>
          <a:xfrm>
            <a:off x="4" y="8772382"/>
            <a:ext cx="3014566" cy="462119"/>
          </a:xfrm>
          <a:prstGeom prst="rect">
            <a:avLst/>
          </a:prstGeom>
        </p:spPr>
        <p:txBody>
          <a:bodyPr vert="horz" lIns="91424" tIns="45711" rIns="91424" bIns="45711" rtlCol="0" anchor="b"/>
          <a:lstStyle>
            <a:lvl1pPr algn="l" fontAlgn="auto">
              <a:spcBef>
                <a:spcPts val="0"/>
              </a:spcBef>
              <a:spcAft>
                <a:spcPts val="0"/>
              </a:spcAft>
              <a:defRPr sz="13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38670" y="8772382"/>
            <a:ext cx="3014566" cy="462119"/>
          </a:xfrm>
          <a:prstGeom prst="rect">
            <a:avLst/>
          </a:prstGeom>
        </p:spPr>
        <p:txBody>
          <a:bodyPr vert="horz" lIns="91424" tIns="45711" rIns="91424" bIns="45711" rtlCol="0" anchor="b"/>
          <a:lstStyle>
            <a:lvl1pPr algn="r" fontAlgn="auto">
              <a:spcBef>
                <a:spcPts val="0"/>
              </a:spcBef>
              <a:spcAft>
                <a:spcPts val="0"/>
              </a:spcAft>
              <a:defRPr sz="1300" smtClean="0">
                <a:latin typeface="+mn-lt"/>
                <a:cs typeface="+mn-cs"/>
              </a:defRPr>
            </a:lvl1pPr>
          </a:lstStyle>
          <a:p>
            <a:pPr>
              <a:defRPr/>
            </a:pPr>
            <a:fld id="{1FAC8337-441B-44A2-B0E0-136026C3C0C5}" type="slidenum">
              <a:rPr lang="en-US"/>
              <a:pPr>
                <a:defRPr/>
              </a:pPr>
              <a:t>‹#›</a:t>
            </a:fld>
            <a:endParaRPr lang="en-US" dirty="0"/>
          </a:p>
        </p:txBody>
      </p:sp>
    </p:spTree>
    <p:extLst>
      <p:ext uri="{BB962C8B-B14F-4D97-AF65-F5344CB8AC3E}">
        <p14:creationId xmlns:p14="http://schemas.microsoft.com/office/powerpoint/2010/main" val="1351162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3014566" cy="462119"/>
          </a:xfrm>
          <a:prstGeom prst="rect">
            <a:avLst/>
          </a:prstGeom>
        </p:spPr>
        <p:txBody>
          <a:bodyPr vert="horz" lIns="91424" tIns="45711" rIns="91424" bIns="45711" rtlCol="0"/>
          <a:lstStyle>
            <a:lvl1pPr algn="l" fontAlgn="auto">
              <a:spcBef>
                <a:spcPts val="0"/>
              </a:spcBef>
              <a:spcAft>
                <a:spcPts val="0"/>
              </a:spcAft>
              <a:defRPr sz="1300">
                <a:latin typeface="+mn-lt"/>
                <a:cs typeface="+mn-cs"/>
              </a:defRPr>
            </a:lvl1pPr>
          </a:lstStyle>
          <a:p>
            <a:pPr>
              <a:defRPr/>
            </a:pPr>
            <a:endParaRPr lang="en-US" dirty="0"/>
          </a:p>
        </p:txBody>
      </p:sp>
      <p:sp>
        <p:nvSpPr>
          <p:cNvPr id="3" name="Date Placeholder 2"/>
          <p:cNvSpPr>
            <a:spLocks noGrp="1"/>
          </p:cNvSpPr>
          <p:nvPr>
            <p:ph type="dt" idx="1"/>
          </p:nvPr>
        </p:nvSpPr>
        <p:spPr>
          <a:xfrm>
            <a:off x="3938670" y="2"/>
            <a:ext cx="3014566" cy="462119"/>
          </a:xfrm>
          <a:prstGeom prst="rect">
            <a:avLst/>
          </a:prstGeom>
        </p:spPr>
        <p:txBody>
          <a:bodyPr vert="horz" lIns="91424" tIns="45711" rIns="91424" bIns="45711" rtlCol="0"/>
          <a:lstStyle>
            <a:lvl1pPr algn="r" fontAlgn="auto">
              <a:spcBef>
                <a:spcPts val="0"/>
              </a:spcBef>
              <a:spcAft>
                <a:spcPts val="0"/>
              </a:spcAft>
              <a:defRPr sz="1300" smtClean="0">
                <a:latin typeface="+mn-lt"/>
                <a:cs typeface="+mn-cs"/>
              </a:defRPr>
            </a:lvl1pPr>
          </a:lstStyle>
          <a:p>
            <a:pPr>
              <a:defRPr/>
            </a:pPr>
            <a:fld id="{5A860D6D-9B6F-4050-AD9A-E5F9AF933E40}" type="datetimeFigureOut">
              <a:rPr lang="en-US"/>
              <a:pPr>
                <a:defRPr/>
              </a:pPr>
              <a:t>1/26/2021</a:t>
            </a:fld>
            <a:endParaRPr lang="en-US" dirty="0"/>
          </a:p>
        </p:txBody>
      </p:sp>
      <p:sp>
        <p:nvSpPr>
          <p:cNvPr id="4" name="Slide Image Placeholder 3"/>
          <p:cNvSpPr>
            <a:spLocks noGrp="1" noRot="1" noChangeAspect="1"/>
          </p:cNvSpPr>
          <p:nvPr>
            <p:ph type="sldImg" idx="2"/>
          </p:nvPr>
        </p:nvSpPr>
        <p:spPr>
          <a:xfrm>
            <a:off x="1168400" y="692150"/>
            <a:ext cx="4619625" cy="3463925"/>
          </a:xfrm>
          <a:prstGeom prst="rect">
            <a:avLst/>
          </a:prstGeom>
          <a:noFill/>
          <a:ln w="12700">
            <a:solidFill>
              <a:prstClr val="black"/>
            </a:solidFill>
          </a:ln>
        </p:spPr>
        <p:txBody>
          <a:bodyPr vert="horz" lIns="91424" tIns="45711" rIns="91424" bIns="45711" rtlCol="0" anchor="ctr"/>
          <a:lstStyle/>
          <a:p>
            <a:pPr lvl="0"/>
            <a:endParaRPr lang="en-US" noProof="0" dirty="0"/>
          </a:p>
        </p:txBody>
      </p:sp>
      <p:sp>
        <p:nvSpPr>
          <p:cNvPr id="5" name="Notes Placeholder 4"/>
          <p:cNvSpPr>
            <a:spLocks noGrp="1"/>
          </p:cNvSpPr>
          <p:nvPr>
            <p:ph type="body" sz="quarter" idx="3"/>
          </p:nvPr>
        </p:nvSpPr>
        <p:spPr>
          <a:xfrm>
            <a:off x="696286" y="4387773"/>
            <a:ext cx="5563870" cy="4155919"/>
          </a:xfrm>
          <a:prstGeom prst="rect">
            <a:avLst/>
          </a:prstGeom>
        </p:spPr>
        <p:txBody>
          <a:bodyPr vert="horz" lIns="91424" tIns="45711" rIns="91424" bIns="4571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4" y="8772382"/>
            <a:ext cx="3014566" cy="462119"/>
          </a:xfrm>
          <a:prstGeom prst="rect">
            <a:avLst/>
          </a:prstGeom>
        </p:spPr>
        <p:txBody>
          <a:bodyPr vert="horz" lIns="91424" tIns="45711" rIns="91424" bIns="45711" rtlCol="0" anchor="b"/>
          <a:lstStyle>
            <a:lvl1pPr algn="l" fontAlgn="auto">
              <a:spcBef>
                <a:spcPts val="0"/>
              </a:spcBef>
              <a:spcAft>
                <a:spcPts val="0"/>
              </a:spcAft>
              <a:defRPr sz="13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38670" y="8772382"/>
            <a:ext cx="3014566" cy="462119"/>
          </a:xfrm>
          <a:prstGeom prst="rect">
            <a:avLst/>
          </a:prstGeom>
        </p:spPr>
        <p:txBody>
          <a:bodyPr vert="horz" lIns="91424" tIns="45711" rIns="91424" bIns="45711" rtlCol="0" anchor="b"/>
          <a:lstStyle>
            <a:lvl1pPr algn="r" fontAlgn="auto">
              <a:spcBef>
                <a:spcPts val="0"/>
              </a:spcBef>
              <a:spcAft>
                <a:spcPts val="0"/>
              </a:spcAft>
              <a:defRPr sz="1300" smtClean="0">
                <a:latin typeface="+mn-lt"/>
                <a:cs typeface="+mn-cs"/>
              </a:defRPr>
            </a:lvl1pPr>
          </a:lstStyle>
          <a:p>
            <a:pPr>
              <a:defRPr/>
            </a:pPr>
            <a:fld id="{10CAA1EE-E836-4518-8789-D75050BC18C0}" type="slidenum">
              <a:rPr lang="en-US"/>
              <a:pPr>
                <a:defRPr/>
              </a:pPr>
              <a:t>‹#›</a:t>
            </a:fld>
            <a:endParaRPr lang="en-US" dirty="0"/>
          </a:p>
        </p:txBody>
      </p:sp>
    </p:spTree>
    <p:extLst>
      <p:ext uri="{BB962C8B-B14F-4D97-AF65-F5344CB8AC3E}">
        <p14:creationId xmlns:p14="http://schemas.microsoft.com/office/powerpoint/2010/main" val="35172490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xfrm>
            <a:off x="1168400" y="692150"/>
            <a:ext cx="4619625" cy="3463925"/>
          </a:xfrm>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normAutofit/>
          </a:bodyPr>
          <a:lstStyle/>
          <a:p>
            <a:pPr>
              <a:buFontTx/>
              <a:buChar char="-"/>
            </a:pPr>
            <a:endParaRPr lang="en-US" dirty="0" smtClean="0"/>
          </a:p>
        </p:txBody>
      </p:sp>
    </p:spTree>
    <p:extLst>
      <p:ext uri="{BB962C8B-B14F-4D97-AF65-F5344CB8AC3E}">
        <p14:creationId xmlns:p14="http://schemas.microsoft.com/office/powerpoint/2010/main" val="170039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13</a:t>
            </a:fld>
            <a:endParaRPr lang="en-US" dirty="0"/>
          </a:p>
        </p:txBody>
      </p:sp>
    </p:spTree>
    <p:extLst>
      <p:ext uri="{BB962C8B-B14F-4D97-AF65-F5344CB8AC3E}">
        <p14:creationId xmlns:p14="http://schemas.microsoft.com/office/powerpoint/2010/main" val="413728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14</a:t>
            </a:fld>
            <a:endParaRPr lang="en-US" dirty="0"/>
          </a:p>
        </p:txBody>
      </p:sp>
    </p:spTree>
    <p:extLst>
      <p:ext uri="{BB962C8B-B14F-4D97-AF65-F5344CB8AC3E}">
        <p14:creationId xmlns:p14="http://schemas.microsoft.com/office/powerpoint/2010/main" val="388004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15</a:t>
            </a:fld>
            <a:endParaRPr lang="en-US" dirty="0"/>
          </a:p>
        </p:txBody>
      </p:sp>
    </p:spTree>
    <p:extLst>
      <p:ext uri="{BB962C8B-B14F-4D97-AF65-F5344CB8AC3E}">
        <p14:creationId xmlns:p14="http://schemas.microsoft.com/office/powerpoint/2010/main" val="214898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p>
            <a:pPr>
              <a:defRPr/>
            </a:pPr>
            <a:fld id="{CE5841E7-5566-44BC-84BF-0B811787E34E}" type="slidenum">
              <a:rPr lang="en-US" smtClean="0"/>
              <a:pPr>
                <a:defRPr/>
              </a:pPr>
              <a:t>3</a:t>
            </a:fld>
            <a:endParaRPr lang="en-US" dirty="0"/>
          </a:p>
        </p:txBody>
      </p:sp>
      <p:sp>
        <p:nvSpPr>
          <p:cNvPr id="30723" name="Rectangle 2"/>
          <p:cNvSpPr>
            <a:spLocks noGrp="1" noRot="1" noChangeAspect="1" noChangeArrowheads="1" noTextEdit="1"/>
          </p:cNvSpPr>
          <p:nvPr>
            <p:ph type="sldImg"/>
          </p:nvPr>
        </p:nvSpPr>
        <p:spPr bwMode="auto">
          <a:xfrm>
            <a:off x="1181100" y="701675"/>
            <a:ext cx="4624388" cy="3468688"/>
          </a:xfrm>
          <a:noFill/>
          <a:ln>
            <a:solidFill>
              <a:srgbClr val="000000"/>
            </a:solidFill>
            <a:miter lim="800000"/>
            <a:headEnd/>
            <a:tailEnd/>
          </a:ln>
        </p:spPr>
      </p:sp>
      <p:sp>
        <p:nvSpPr>
          <p:cNvPr id="30724" name="Rectangle 3"/>
          <p:cNvSpPr>
            <a:spLocks noGrp="1" noChangeArrowheads="1"/>
          </p:cNvSpPr>
          <p:nvPr>
            <p:ph type="body" idx="1"/>
          </p:nvPr>
        </p:nvSpPr>
        <p:spPr bwMode="auto">
          <a:xfrm>
            <a:off x="924208" y="4413277"/>
            <a:ext cx="5134997" cy="4173509"/>
          </a:xfrm>
          <a:noFill/>
        </p:spPr>
        <p:txBody>
          <a:bodyPr wrap="square" numCol="1" anchor="t" anchorCtr="0" compatLnSpc="1">
            <a:prstTxWarp prst="textNoShape">
              <a:avLst/>
            </a:prstTxWarp>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237495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p:txBody>
          <a:bodyPr/>
          <a:lstStyle/>
          <a:p>
            <a:pPr>
              <a:defRPr/>
            </a:pPr>
            <a:fld id="{CE5841E7-5566-44BC-84BF-0B811787E34E}" type="slidenum">
              <a:rPr lang="en-US" smtClean="0"/>
              <a:pPr>
                <a:defRPr/>
              </a:pPr>
              <a:t>4</a:t>
            </a:fld>
            <a:endParaRPr lang="en-US" dirty="0"/>
          </a:p>
        </p:txBody>
      </p:sp>
      <p:sp>
        <p:nvSpPr>
          <p:cNvPr id="30723" name="Rectangle 2"/>
          <p:cNvSpPr>
            <a:spLocks noGrp="1" noRot="1" noChangeAspect="1" noChangeArrowheads="1" noTextEdit="1"/>
          </p:cNvSpPr>
          <p:nvPr>
            <p:ph type="sldImg"/>
          </p:nvPr>
        </p:nvSpPr>
        <p:spPr bwMode="auto">
          <a:xfrm>
            <a:off x="1181100" y="701675"/>
            <a:ext cx="4624388" cy="3468688"/>
          </a:xfrm>
          <a:noFill/>
          <a:ln>
            <a:solidFill>
              <a:srgbClr val="000000"/>
            </a:solidFill>
            <a:miter lim="800000"/>
            <a:headEnd/>
            <a:tailEnd/>
          </a:ln>
        </p:spPr>
      </p:sp>
      <p:sp>
        <p:nvSpPr>
          <p:cNvPr id="30724" name="Rectangle 3"/>
          <p:cNvSpPr>
            <a:spLocks noGrp="1" noChangeArrowheads="1"/>
          </p:cNvSpPr>
          <p:nvPr>
            <p:ph type="body" idx="1"/>
          </p:nvPr>
        </p:nvSpPr>
        <p:spPr bwMode="auto">
          <a:xfrm>
            <a:off x="924208" y="4413277"/>
            <a:ext cx="5134997" cy="4173509"/>
          </a:xfrm>
          <a:noFill/>
        </p:spPr>
        <p:txBody>
          <a:bodyPr wrap="square" numCol="1" anchor="t" anchorCtr="0" compatLnSpc="1">
            <a:prstTxWarp prst="textNoShape">
              <a:avLst/>
            </a:prstTxWarp>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546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7</a:t>
            </a:fld>
            <a:endParaRPr lang="en-US" dirty="0"/>
          </a:p>
        </p:txBody>
      </p:sp>
    </p:spTree>
    <p:extLst>
      <p:ext uri="{BB962C8B-B14F-4D97-AF65-F5344CB8AC3E}">
        <p14:creationId xmlns:p14="http://schemas.microsoft.com/office/powerpoint/2010/main" val="128330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8</a:t>
            </a:fld>
            <a:endParaRPr lang="en-US" dirty="0"/>
          </a:p>
        </p:txBody>
      </p:sp>
    </p:spTree>
    <p:extLst>
      <p:ext uri="{BB962C8B-B14F-4D97-AF65-F5344CB8AC3E}">
        <p14:creationId xmlns:p14="http://schemas.microsoft.com/office/powerpoint/2010/main" val="246183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9</a:t>
            </a:fld>
            <a:endParaRPr lang="en-US" dirty="0"/>
          </a:p>
        </p:txBody>
      </p:sp>
    </p:spTree>
    <p:extLst>
      <p:ext uri="{BB962C8B-B14F-4D97-AF65-F5344CB8AC3E}">
        <p14:creationId xmlns:p14="http://schemas.microsoft.com/office/powerpoint/2010/main" val="32804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10</a:t>
            </a:fld>
            <a:endParaRPr lang="en-US" dirty="0"/>
          </a:p>
        </p:txBody>
      </p:sp>
    </p:spTree>
    <p:extLst>
      <p:ext uri="{BB962C8B-B14F-4D97-AF65-F5344CB8AC3E}">
        <p14:creationId xmlns:p14="http://schemas.microsoft.com/office/powerpoint/2010/main" val="1933144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11</a:t>
            </a:fld>
            <a:endParaRPr lang="en-US" dirty="0"/>
          </a:p>
        </p:txBody>
      </p:sp>
    </p:spTree>
    <p:extLst>
      <p:ext uri="{BB962C8B-B14F-4D97-AF65-F5344CB8AC3E}">
        <p14:creationId xmlns:p14="http://schemas.microsoft.com/office/powerpoint/2010/main" val="237714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0CAA1EE-E836-4518-8789-D75050BC18C0}" type="slidenum">
              <a:rPr lang="en-US" smtClean="0"/>
              <a:pPr>
                <a:defRPr/>
              </a:pPr>
              <a:t>12</a:t>
            </a:fld>
            <a:endParaRPr lang="en-US" dirty="0"/>
          </a:p>
        </p:txBody>
      </p:sp>
    </p:spTree>
    <p:extLst>
      <p:ext uri="{BB962C8B-B14F-4D97-AF65-F5344CB8AC3E}">
        <p14:creationId xmlns:p14="http://schemas.microsoft.com/office/powerpoint/2010/main" val="2536826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3581400" y="381001"/>
            <a:ext cx="1981200" cy="2219325"/>
          </a:xfrm>
          <a:prstGeom prst="rect">
            <a:avLst/>
          </a:prstGeom>
          <a:ln>
            <a:noFill/>
          </a:ln>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5"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2"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6"/>
            <p:cNvSpPr/>
            <p:nvPr userDrawn="1"/>
          </p:nvSpPr>
          <p:spPr bwMode="auto">
            <a:xfrm>
              <a:off x="0" y="1447800"/>
              <a:ext cx="9144000" cy="274638"/>
            </a:xfrm>
            <a:prstGeom prst="rect">
              <a:avLst/>
            </a:prstGeom>
            <a:solidFill>
              <a:schemeClr val="tx1"/>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dirty="0">
                <a:latin typeface="+mn-lt"/>
                <a:cs typeface="+mn-cs"/>
              </a:endParaRPr>
            </a:p>
          </p:txBody>
        </p:sp>
        <p:sp>
          <p:nvSpPr>
            <p:cNvPr id="8" name="Rectangle 7"/>
            <p:cNvSpPr/>
            <p:nvPr userDrawn="1"/>
          </p:nvSpPr>
          <p:spPr bwMode="auto">
            <a:xfrm>
              <a:off x="0" y="1235075"/>
              <a:ext cx="9144000" cy="136525"/>
            </a:xfrm>
            <a:prstGeom prst="rect">
              <a:avLst/>
            </a:prstGeom>
            <a:solidFill>
              <a:srgbClr val="EABD00"/>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dirty="0">
                <a:latin typeface="+mn-lt"/>
                <a:cs typeface="+mn-cs"/>
              </a:endParaRPr>
            </a:p>
          </p:txBody>
        </p:sp>
        <p:pic>
          <p:nvPicPr>
            <p:cNvPr id="9" name="Picture 8" descr="army one ping2.png"/>
            <p:cNvPicPr>
              <a:picLocks noChangeAspect="1"/>
            </p:cNvPicPr>
            <p:nvPr userDrawn="1"/>
          </p:nvPicPr>
          <p:blipFill>
            <a:blip r:embed="rId3"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p:spPr>
        <p:txBody>
          <a:bodyPr>
            <a:normAutofit/>
          </a:bodyPr>
          <a:lstStyle>
            <a:lvl1pPr marL="0" indent="0" algn="ctr">
              <a:buNone/>
              <a:defRPr sz="2000" b="0" baseline="0">
                <a:solidFill>
                  <a:schemeClr val="tx1">
                    <a:lumMod val="65000"/>
                    <a:lumOff val="3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p:spPr>
        <p:txBody>
          <a:bodyPr/>
          <a:lstStyle>
            <a:lvl1pPr algn="ctr">
              <a:defRPr sz="4400" b="1">
                <a:latin typeface="Calibri"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0"/>
          </p:nvPr>
        </p:nvSpPr>
        <p:spPr>
          <a:xfrm>
            <a:off x="152400" y="6705600"/>
            <a:ext cx="1676400" cy="228600"/>
          </a:xfrm>
          <a:prstGeom prst="rect">
            <a:avLst/>
          </a:prstGeom>
        </p:spPr>
        <p:txBody>
          <a:bodyPr/>
          <a:lstStyle>
            <a:lvl1pPr algn="l" fontAlgn="auto">
              <a:spcBef>
                <a:spcPts val="0"/>
              </a:spcBef>
              <a:spcAft>
                <a:spcPts val="0"/>
              </a:spcAft>
              <a:defRPr sz="800" smtClean="0">
                <a:solidFill>
                  <a:schemeClr val="bg1">
                    <a:lumMod val="65000"/>
                  </a:schemeClr>
                </a:solidFill>
                <a:latin typeface="+mn-lt"/>
                <a:cs typeface="+mn-cs"/>
              </a:defRPr>
            </a:lvl1pPr>
          </a:lstStyle>
          <a:p>
            <a:pPr>
              <a:defRPr/>
            </a:pPr>
            <a:fld id="{C480AD59-CBC0-4242-8AAC-F29EBC1B8BAF}"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1264"/>
            <a:ext cx="8229600" cy="731838"/>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A3AA9CFC-BDEC-4442-AEEC-340BC4D6E056}"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E068E958-56DB-4B01-8BCD-97F792273A43}"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1264"/>
            <a:ext cx="8229600" cy="731838"/>
          </a:xfrm>
        </p:spPr>
        <p:txBody>
          <a:bodyPr/>
          <a:lstStyle/>
          <a:p>
            <a:r>
              <a:rPr lang="en-US" smtClean="0"/>
              <a:t>Click to edit Master title style</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0" y="6553200"/>
            <a:ext cx="8151813" cy="0"/>
          </a:xfrm>
          <a:prstGeom prst="line">
            <a:avLst/>
          </a:prstGeom>
          <a:noFill/>
          <a:ln w="25400">
            <a:solidFill>
              <a:schemeClr val="tx1"/>
            </a:solidFill>
            <a:round/>
            <a:headEnd type="none" w="sm" len="sm"/>
            <a:tailEnd type="none" w="sm" len="sm"/>
          </a:ln>
          <a:effectLst/>
        </p:spPr>
        <p:txBody>
          <a:bodyPr wrap="none" anchor="ctr"/>
          <a:lstStyle/>
          <a:p>
            <a:pPr fontAlgn="auto">
              <a:spcBef>
                <a:spcPts val="0"/>
              </a:spcBef>
              <a:spcAft>
                <a:spcPts val="0"/>
              </a:spcAft>
              <a:defRPr/>
            </a:pPr>
            <a:endParaRPr lang="en-US" dirty="0">
              <a:latin typeface="+mn-lt"/>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0" y="6553200"/>
            <a:ext cx="8151813" cy="0"/>
          </a:xfrm>
          <a:prstGeom prst="line">
            <a:avLst/>
          </a:prstGeom>
          <a:noFill/>
          <a:ln w="25400">
            <a:solidFill>
              <a:schemeClr val="tx1"/>
            </a:solidFill>
            <a:round/>
            <a:headEnd type="none" w="sm" len="sm"/>
            <a:tailEnd type="none" w="sm" len="sm"/>
          </a:ln>
          <a:effectLst/>
        </p:spPr>
        <p:txBody>
          <a:bodyPr wrap="none" anchor="ctr"/>
          <a:lstStyle/>
          <a:p>
            <a:pPr fontAlgn="auto">
              <a:spcBef>
                <a:spcPts val="0"/>
              </a:spcBef>
              <a:spcAft>
                <a:spcPts val="0"/>
              </a:spcAft>
              <a:defRPr/>
            </a:pPr>
            <a:endParaRPr lang="en-US" dirty="0">
              <a:latin typeface="+mn-lt"/>
              <a:cs typeface="+mn-cs"/>
            </a:endParaRPr>
          </a:p>
        </p:txBody>
      </p:sp>
      <p:sp>
        <p:nvSpPr>
          <p:cNvPr id="4" name="Slide Number Placeholder 5"/>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240AF138-3EE7-4689-AB0A-00032A41A037}"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0" y="6553200"/>
            <a:ext cx="8151813" cy="0"/>
          </a:xfrm>
          <a:prstGeom prst="line">
            <a:avLst/>
          </a:prstGeom>
          <a:noFill/>
          <a:ln w="25400">
            <a:solidFill>
              <a:schemeClr val="tx1"/>
            </a:solidFill>
            <a:round/>
            <a:headEnd type="none" w="sm" len="sm"/>
            <a:tailEnd type="none" w="sm" len="sm"/>
          </a:ln>
          <a:effectLst/>
        </p:spPr>
        <p:txBody>
          <a:bodyPr wrap="none" anchor="ctr"/>
          <a:lstStyle/>
          <a:p>
            <a:pPr fontAlgn="auto">
              <a:spcBef>
                <a:spcPts val="0"/>
              </a:spcBef>
              <a:spcAft>
                <a:spcPts val="0"/>
              </a:spcAft>
              <a:defRPr/>
            </a:pPr>
            <a:endParaRPr lang="en-US" dirty="0">
              <a:latin typeface="+mn-lt"/>
              <a:cs typeface="+mn-cs"/>
            </a:endParaRPr>
          </a:p>
        </p:txBody>
      </p:sp>
      <p:sp>
        <p:nvSpPr>
          <p:cNvPr id="4" name="Slide Number Placeholder 5"/>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B216D75B-139C-4F4D-9505-7DC8D6C8FE9E}"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0" y="6553200"/>
            <a:ext cx="8151813" cy="0"/>
          </a:xfrm>
          <a:prstGeom prst="line">
            <a:avLst/>
          </a:prstGeom>
          <a:noFill/>
          <a:ln w="25400">
            <a:solidFill>
              <a:schemeClr val="tx1"/>
            </a:solidFill>
            <a:round/>
            <a:headEnd type="none" w="sm" len="sm"/>
            <a:tailEnd type="none" w="sm" len="sm"/>
          </a:ln>
          <a:effectLst/>
        </p:spPr>
        <p:txBody>
          <a:bodyPr wrap="none" anchor="ctr"/>
          <a:lstStyle/>
          <a:p>
            <a:pPr fontAlgn="auto">
              <a:spcBef>
                <a:spcPts val="0"/>
              </a:spcBef>
              <a:spcAft>
                <a:spcPts val="0"/>
              </a:spcAft>
              <a:defRPr/>
            </a:pPr>
            <a:endParaRPr lang="en-US" dirty="0">
              <a:latin typeface="+mn-lt"/>
              <a:cs typeface="+mn-cs"/>
            </a:endParaRPr>
          </a:p>
        </p:txBody>
      </p:sp>
      <p:sp>
        <p:nvSpPr>
          <p:cNvPr id="4" name="Slide Number Placeholder 5"/>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FEEBB96D-45F1-4A42-9FD4-4390B6982218}"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3581400" y="381003"/>
            <a:ext cx="1981200" cy="2219325"/>
          </a:xfrm>
          <a:prstGeom prst="rect">
            <a:avLst/>
          </a:prstGeom>
          <a:ln>
            <a:noFill/>
          </a:ln>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35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nvGrpSpPr>
          <p:cNvPr id="5" name="Group 11"/>
          <p:cNvGrpSpPr>
            <a:grpSpLocks/>
          </p:cNvGrpSpPr>
          <p:nvPr userDrawn="1"/>
        </p:nvGrpSpPr>
        <p:grpSpPr bwMode="auto">
          <a:xfrm>
            <a:off x="0" y="228600"/>
            <a:ext cx="9144000" cy="2286000"/>
            <a:chOff x="0" y="228600"/>
            <a:chExt cx="9144000" cy="2286000"/>
          </a:xfrm>
        </p:grpSpPr>
        <p:pic>
          <p:nvPicPr>
            <p:cNvPr id="6" name="Picture 16" descr="army one ping2.png"/>
            <p:cNvPicPr>
              <a:picLocks noChangeAspect="1"/>
            </p:cNvPicPr>
            <p:nvPr userDrawn="1"/>
          </p:nvPicPr>
          <p:blipFill>
            <a:blip r:embed="rId2" cstate="print"/>
            <a:srcRect/>
            <a:stretch>
              <a:fillRect/>
            </a:stretch>
          </p:blipFill>
          <p:spPr bwMode="auto">
            <a:xfrm>
              <a:off x="3657600" y="351264"/>
              <a:ext cx="1828800" cy="2113280"/>
            </a:xfrm>
            <a:prstGeom prst="rect">
              <a:avLst/>
            </a:prstGeom>
            <a:noFill/>
            <a:ln w="9525">
              <a:noFill/>
              <a:miter lim="800000"/>
              <a:headEnd/>
              <a:tailEnd/>
            </a:ln>
          </p:spPr>
        </p:pic>
        <p:sp>
          <p:nvSpPr>
            <p:cNvPr id="7" name="Rectangle 6"/>
            <p:cNvSpPr/>
            <p:nvPr userDrawn="1"/>
          </p:nvSpPr>
          <p:spPr bwMode="auto">
            <a:xfrm>
              <a:off x="0" y="1447800"/>
              <a:ext cx="9144000" cy="274638"/>
            </a:xfrm>
            <a:prstGeom prst="rect">
              <a:avLst/>
            </a:prstGeom>
            <a:solidFill>
              <a:schemeClr val="tx1"/>
            </a:solidFill>
            <a:ln w="9525" cap="flat" cmpd="sng" algn="ctr">
              <a:noFill/>
              <a:prstDash val="solid"/>
              <a:round/>
              <a:headEnd type="none" w="med" len="med"/>
              <a:tailEnd type="none" w="med" len="med"/>
            </a:ln>
            <a:effectLst/>
          </p:spPr>
          <p:txBody>
            <a:bodyPr/>
            <a:lstStyle/>
            <a:p>
              <a:pPr eaLnBrk="0" hangingPunct="0">
                <a:defRPr/>
              </a:pPr>
              <a:endParaRPr lang="en-US" sz="1350" dirty="0">
                <a:solidFill>
                  <a:srgbClr val="000000"/>
                </a:solidFill>
                <a:cs typeface="Arial" charset="0"/>
              </a:endParaRPr>
            </a:p>
          </p:txBody>
        </p:sp>
        <p:sp>
          <p:nvSpPr>
            <p:cNvPr id="8" name="Rectangle 7"/>
            <p:cNvSpPr/>
            <p:nvPr userDrawn="1"/>
          </p:nvSpPr>
          <p:spPr bwMode="auto">
            <a:xfrm>
              <a:off x="0" y="1235075"/>
              <a:ext cx="9144000" cy="136525"/>
            </a:xfrm>
            <a:prstGeom prst="rect">
              <a:avLst/>
            </a:prstGeom>
            <a:solidFill>
              <a:srgbClr val="EABD00"/>
            </a:solidFill>
            <a:ln w="9525" cap="flat" cmpd="sng" algn="ctr">
              <a:noFill/>
              <a:prstDash val="solid"/>
              <a:round/>
              <a:headEnd type="none" w="med" len="med"/>
              <a:tailEnd type="none" w="med" len="med"/>
            </a:ln>
            <a:effectLst/>
          </p:spPr>
          <p:txBody>
            <a:bodyPr/>
            <a:lstStyle/>
            <a:p>
              <a:pPr eaLnBrk="0" hangingPunct="0">
                <a:defRPr/>
              </a:pPr>
              <a:endParaRPr lang="en-US" sz="1350" dirty="0">
                <a:solidFill>
                  <a:srgbClr val="000000"/>
                </a:solidFill>
                <a:cs typeface="Arial" charset="0"/>
              </a:endParaRPr>
            </a:p>
          </p:txBody>
        </p:sp>
        <p:pic>
          <p:nvPicPr>
            <p:cNvPr id="9" name="Picture 8" descr="army one ping2.png"/>
            <p:cNvPicPr>
              <a:picLocks noChangeAspect="1"/>
            </p:cNvPicPr>
            <p:nvPr userDrawn="1"/>
          </p:nvPicPr>
          <p:blipFill>
            <a:blip r:embed="rId3" cstate="print"/>
            <a:srcRect/>
            <a:stretch>
              <a:fillRect/>
            </a:stretch>
          </p:blipFill>
          <p:spPr>
            <a:xfrm>
              <a:off x="3702050" y="228600"/>
              <a:ext cx="1752600" cy="2286000"/>
            </a:xfrm>
            <a:prstGeom prst="rect">
              <a:avLst/>
            </a:prstGeom>
            <a:effectLst>
              <a:outerShdw blurRad="50800" dist="38100" dir="2700000" algn="tl" rotWithShape="0">
                <a:prstClr val="black">
                  <a:alpha val="40000"/>
                </a:prstClr>
              </a:outerShdw>
            </a:effectLst>
          </p:spPr>
        </p:pic>
      </p:grpSp>
      <p:sp>
        <p:nvSpPr>
          <p:cNvPr id="14" name="Subtitle 2"/>
          <p:cNvSpPr>
            <a:spLocks noGrp="1"/>
          </p:cNvSpPr>
          <p:nvPr>
            <p:ph type="subTitle" idx="1"/>
          </p:nvPr>
        </p:nvSpPr>
        <p:spPr>
          <a:xfrm>
            <a:off x="838200" y="4191000"/>
            <a:ext cx="7620000" cy="1143000"/>
          </a:xfrm>
        </p:spPr>
        <p:txBody>
          <a:bodyPr>
            <a:normAutofit/>
          </a:bodyPr>
          <a:lstStyle>
            <a:lvl1pPr marL="0" indent="0" algn="ctr">
              <a:buNone/>
              <a:defRPr sz="1500" b="0" baseline="0">
                <a:solidFill>
                  <a:schemeClr val="tx1">
                    <a:lumMod val="65000"/>
                    <a:lumOff val="35000"/>
                  </a:schemeClr>
                </a:solidFill>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endParaRPr lang="en-US" dirty="0"/>
          </a:p>
        </p:txBody>
      </p:sp>
      <p:sp>
        <p:nvSpPr>
          <p:cNvPr id="20" name="Title 19"/>
          <p:cNvSpPr>
            <a:spLocks noGrp="1"/>
          </p:cNvSpPr>
          <p:nvPr>
            <p:ph type="title"/>
          </p:nvPr>
        </p:nvSpPr>
        <p:spPr>
          <a:xfrm>
            <a:off x="457200" y="2743200"/>
            <a:ext cx="8229600" cy="731838"/>
          </a:xfrm>
        </p:spPr>
        <p:txBody>
          <a:bodyPr/>
          <a:lstStyle>
            <a:lvl1pPr algn="ctr">
              <a:defRPr sz="3300" b="1">
                <a:latin typeface="Calibri"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10"/>
          </p:nvPr>
        </p:nvSpPr>
        <p:spPr>
          <a:xfrm>
            <a:off x="152400" y="6705600"/>
            <a:ext cx="1676400" cy="228600"/>
          </a:xfrm>
          <a:prstGeom prst="rect">
            <a:avLst/>
          </a:prstGeom>
        </p:spPr>
        <p:txBody>
          <a:bodyPr/>
          <a:lstStyle>
            <a:lvl1pPr algn="l" fontAlgn="auto">
              <a:spcBef>
                <a:spcPts val="0"/>
              </a:spcBef>
              <a:spcAft>
                <a:spcPts val="0"/>
              </a:spcAft>
              <a:defRPr sz="600" smtClean="0">
                <a:solidFill>
                  <a:schemeClr val="bg1">
                    <a:lumMod val="65000"/>
                  </a:schemeClr>
                </a:solidFill>
                <a:latin typeface="+mn-lt"/>
                <a:cs typeface="+mn-cs"/>
              </a:defRPr>
            </a:lvl1pPr>
          </a:lstStyle>
          <a:p>
            <a:pPr>
              <a:defRPr/>
            </a:pPr>
            <a:fld id="{C480AD59-CBC0-4242-8AAC-F29EBC1B8BAF}" type="slidenum">
              <a:rPr lang="en-US">
                <a:solidFill>
                  <a:srgbClr val="FFFFFF">
                    <a:lumMod val="65000"/>
                  </a:srgbClr>
                </a:solidFill>
              </a:rPr>
              <a:pPr>
                <a:defRPr/>
              </a:pPr>
              <a:t>‹#›</a:t>
            </a:fld>
            <a:endParaRPr lang="en-US" dirty="0">
              <a:solidFill>
                <a:srgbClr val="FFFFFF">
                  <a:lumMod val="65000"/>
                </a:srgbClr>
              </a:solidFill>
            </a:endParaRPr>
          </a:p>
        </p:txBody>
      </p:sp>
    </p:spTree>
    <p:extLst>
      <p:ext uri="{BB962C8B-B14F-4D97-AF65-F5344CB8AC3E}">
        <p14:creationId xmlns:p14="http://schemas.microsoft.com/office/powerpoint/2010/main" val="233917436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4"/>
          <p:cNvSpPr txBox="1"/>
          <p:nvPr userDrawn="1"/>
        </p:nvSpPr>
        <p:spPr>
          <a:xfrm>
            <a:off x="427040" y="6488113"/>
            <a:ext cx="1258887" cy="184666"/>
          </a:xfrm>
          <a:prstGeom prst="rect">
            <a:avLst/>
          </a:prstGeom>
          <a:solidFill>
            <a:schemeClr val="tx1"/>
          </a:solidFill>
        </p:spPr>
        <p:txBody>
          <a:bodyPr>
            <a:spAutoFit/>
          </a:bodyPr>
          <a:lstStyle/>
          <a:p>
            <a:pPr>
              <a:defRPr/>
            </a:pPr>
            <a:endParaRPr lang="en-US" sz="600" dirty="0">
              <a:solidFill>
                <a:srgbClr val="000000"/>
              </a:solidFill>
              <a:cs typeface="Arial" charset="0"/>
            </a:endParaRPr>
          </a:p>
        </p:txBody>
      </p:sp>
      <p:sp>
        <p:nvSpPr>
          <p:cNvPr id="2" name="Title 1"/>
          <p:cNvSpPr>
            <a:spLocks noGrp="1"/>
          </p:cNvSpPr>
          <p:nvPr>
            <p:ph type="title"/>
          </p:nvPr>
        </p:nvSpPr>
        <p:spPr>
          <a:xfrm>
            <a:off x="457200" y="533400"/>
            <a:ext cx="8229600" cy="7318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447203"/>
            <a:ext cx="8229600" cy="4683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56B22E62-47F0-4F61-A15C-56CECA02C0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9045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4"/>
          <p:cNvSpPr txBox="1"/>
          <p:nvPr userDrawn="1"/>
        </p:nvSpPr>
        <p:spPr>
          <a:xfrm>
            <a:off x="427039" y="6488113"/>
            <a:ext cx="1258887" cy="215444"/>
          </a:xfrm>
          <a:prstGeom prst="rect">
            <a:avLst/>
          </a:prstGeom>
          <a:solidFill>
            <a:schemeClr val="tx1"/>
          </a:solidFill>
        </p:spPr>
        <p:txBody>
          <a:bodyPr>
            <a:spAutoFit/>
          </a:bodyPr>
          <a:lstStyle/>
          <a:p>
            <a:pPr fontAlgn="auto">
              <a:spcBef>
                <a:spcPts val="0"/>
              </a:spcBef>
              <a:spcAft>
                <a:spcPts val="0"/>
              </a:spcAft>
              <a:defRPr/>
            </a:pPr>
            <a:endParaRPr lang="en-US" sz="800" dirty="0">
              <a:latin typeface="+mn-lt"/>
              <a:cs typeface="+mn-cs"/>
            </a:endParaRPr>
          </a:p>
        </p:txBody>
      </p:sp>
      <p:sp>
        <p:nvSpPr>
          <p:cNvPr id="2" name="Title 1"/>
          <p:cNvSpPr>
            <a:spLocks noGrp="1"/>
          </p:cNvSpPr>
          <p:nvPr>
            <p:ph type="title"/>
          </p:nvPr>
        </p:nvSpPr>
        <p:spPr>
          <a:xfrm>
            <a:off x="457200" y="533400"/>
            <a:ext cx="8229600" cy="7318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447201"/>
            <a:ext cx="8229600" cy="4683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56B22E62-47F0-4F61-A15C-56CECA02C013}" type="slidenum">
              <a:rPr lang="en-US"/>
              <a:pPr>
                <a:defRPr/>
              </a:pPr>
              <a:t>‹#›</a:t>
            </a:fld>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909C3C14-084E-4143-BE28-20713D85E85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70279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p:spPr>
        <p:txBody>
          <a:bodyPr anchor="ct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8403"/>
            <a:ext cx="4038600" cy="47125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8403"/>
            <a:ext cx="4038600" cy="47125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6ADB9B28-6905-4BD1-B036-86EDABD7D5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4038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096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136402"/>
            <a:ext cx="4040188" cy="4984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2" y="1735203"/>
            <a:ext cx="4040188" cy="43909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136402"/>
            <a:ext cx="4041775" cy="4984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1735203"/>
            <a:ext cx="4041775" cy="43909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42790241-CDAC-4C2B-B8C2-6E586ADE63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067021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55638"/>
          </a:xfrm>
        </p:spPr>
        <p:txBody>
          <a:bodyPr anchor="ctr"/>
          <a:lstStyle/>
          <a:p>
            <a:r>
              <a:rPr lang="en-US" smtClean="0"/>
              <a:t>Click to edit Master title style</a:t>
            </a:r>
            <a:endParaRPr lang="en-US"/>
          </a:p>
        </p:txBody>
      </p:sp>
      <p:sp>
        <p:nvSpPr>
          <p:cNvPr id="3"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3077C892-60A5-4BD4-A8FB-03C0685A4AA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99390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932B72BA-B3FD-4901-8163-1CF508D2E1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84988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0"/>
            <a:ext cx="3008313" cy="1064976"/>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762003"/>
            <a:ext cx="5111751" cy="5364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826979"/>
            <a:ext cx="3008313" cy="429918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FFDB9D60-D13A-4AC0-99A6-8AD90C0D938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901733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200"/>
            <a:ext cx="5486400" cy="39624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EA0E108A-629B-4794-929C-6BA1643DF0E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7678514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1264"/>
            <a:ext cx="8229600" cy="731838"/>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A3AA9CFC-BDEC-4442-AEEC-340BC4D6E0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61421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2"/>
            <a:ext cx="2057400" cy="536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2"/>
            <a:ext cx="6019800"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E068E958-56DB-4B01-8BCD-97F792273A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49838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329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909C3C14-084E-4143-BE28-20713D85E85F}" type="slidenum">
              <a:rPr lang="en-US"/>
              <a:pPr>
                <a:defRPr/>
              </a:pPr>
              <a:t>‹#›</a:t>
            </a:fld>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1264"/>
            <a:ext cx="8229600" cy="731838"/>
          </a:xfrm>
        </p:spPr>
        <p:txBody>
          <a:bodyPr/>
          <a:lstStyle/>
          <a:p>
            <a:r>
              <a:rPr lang="en-US" smtClean="0"/>
              <a:t>Click to edit Master title style</a:t>
            </a:r>
            <a:endParaRPr lang="en-US"/>
          </a:p>
        </p:txBody>
      </p:sp>
    </p:spTree>
    <p:extLst>
      <p:ext uri="{BB962C8B-B14F-4D97-AF65-F5344CB8AC3E}">
        <p14:creationId xmlns:p14="http://schemas.microsoft.com/office/powerpoint/2010/main" val="14480679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1" y="6553200"/>
            <a:ext cx="8151813" cy="0"/>
          </a:xfrm>
          <a:prstGeom prst="line">
            <a:avLst/>
          </a:prstGeom>
          <a:noFill/>
          <a:ln w="25400">
            <a:solidFill>
              <a:schemeClr val="tx1"/>
            </a:solidFill>
            <a:round/>
            <a:headEnd type="none" w="sm" len="sm"/>
            <a:tailEnd type="none" w="sm" len="sm"/>
          </a:ln>
          <a:effectLst/>
        </p:spPr>
        <p:txBody>
          <a:bodyPr wrap="none" anchor="ctr"/>
          <a:lstStyle/>
          <a:p>
            <a:pPr>
              <a:defRPr/>
            </a:pPr>
            <a:endParaRPr lang="en-US" sz="1350" dirty="0">
              <a:solidFill>
                <a:srgbClr val="000000"/>
              </a:solidFill>
              <a:cs typeface="Arial" charset="0"/>
            </a:endParaRPr>
          </a:p>
        </p:txBody>
      </p:sp>
    </p:spTree>
    <p:extLst>
      <p:ext uri="{BB962C8B-B14F-4D97-AF65-F5344CB8AC3E}">
        <p14:creationId xmlns:p14="http://schemas.microsoft.com/office/powerpoint/2010/main" val="420414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1" y="6553200"/>
            <a:ext cx="8151813" cy="0"/>
          </a:xfrm>
          <a:prstGeom prst="line">
            <a:avLst/>
          </a:prstGeom>
          <a:noFill/>
          <a:ln w="25400">
            <a:solidFill>
              <a:schemeClr val="tx1"/>
            </a:solidFill>
            <a:round/>
            <a:headEnd type="none" w="sm" len="sm"/>
            <a:tailEnd type="none" w="sm" len="sm"/>
          </a:ln>
          <a:effectLst/>
        </p:spPr>
        <p:txBody>
          <a:bodyPr wrap="none" anchor="ctr"/>
          <a:lstStyle/>
          <a:p>
            <a:pPr>
              <a:defRPr/>
            </a:pPr>
            <a:endParaRPr lang="en-US" sz="1350" dirty="0">
              <a:solidFill>
                <a:srgbClr val="000000"/>
              </a:solidFill>
              <a:cs typeface="Arial" charset="0"/>
            </a:endParaRPr>
          </a:p>
        </p:txBody>
      </p:sp>
      <p:sp>
        <p:nvSpPr>
          <p:cNvPr id="4" name="Slide Number Placeholder 5"/>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240AF138-3EE7-4689-AB0A-00032A41A0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4112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1" y="6553200"/>
            <a:ext cx="8151813" cy="0"/>
          </a:xfrm>
          <a:prstGeom prst="line">
            <a:avLst/>
          </a:prstGeom>
          <a:noFill/>
          <a:ln w="25400">
            <a:solidFill>
              <a:schemeClr val="tx1"/>
            </a:solidFill>
            <a:round/>
            <a:headEnd type="none" w="sm" len="sm"/>
            <a:tailEnd type="none" w="sm" len="sm"/>
          </a:ln>
          <a:effectLst/>
        </p:spPr>
        <p:txBody>
          <a:bodyPr wrap="none" anchor="ctr"/>
          <a:lstStyle/>
          <a:p>
            <a:pPr>
              <a:defRPr/>
            </a:pPr>
            <a:endParaRPr lang="en-US" sz="1350" dirty="0">
              <a:solidFill>
                <a:srgbClr val="000000"/>
              </a:solidFill>
              <a:cs typeface="Arial" charset="0"/>
            </a:endParaRPr>
          </a:p>
        </p:txBody>
      </p:sp>
      <p:sp>
        <p:nvSpPr>
          <p:cNvPr id="4" name="Slide Number Placeholder 5"/>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B216D75B-139C-4F4D-9505-7DC8D6C8FE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6442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2" cstate="print"/>
          <a:srcRect/>
          <a:stretch>
            <a:fillRect/>
          </a:stretch>
        </p:blipFill>
        <p:spPr bwMode="auto">
          <a:xfrm>
            <a:off x="8382000" y="5886450"/>
            <a:ext cx="762000" cy="971550"/>
          </a:xfrm>
          <a:prstGeom prst="rect">
            <a:avLst/>
          </a:prstGeom>
          <a:noFill/>
          <a:ln w="12700">
            <a:noFill/>
            <a:miter lim="800000"/>
            <a:headEnd type="none" w="sm" len="sm"/>
            <a:tailEnd type="none" w="sm" len="sm"/>
          </a:ln>
        </p:spPr>
      </p:pic>
      <p:sp>
        <p:nvSpPr>
          <p:cNvPr id="3" name="Line 2"/>
          <p:cNvSpPr>
            <a:spLocks noChangeShapeType="1"/>
          </p:cNvSpPr>
          <p:nvPr userDrawn="1"/>
        </p:nvSpPr>
        <p:spPr bwMode="auto">
          <a:xfrm>
            <a:off x="152401" y="6553200"/>
            <a:ext cx="8151813" cy="0"/>
          </a:xfrm>
          <a:prstGeom prst="line">
            <a:avLst/>
          </a:prstGeom>
          <a:noFill/>
          <a:ln w="25400">
            <a:solidFill>
              <a:schemeClr val="tx1"/>
            </a:solidFill>
            <a:round/>
            <a:headEnd type="none" w="sm" len="sm"/>
            <a:tailEnd type="none" w="sm" len="sm"/>
          </a:ln>
          <a:effectLst/>
        </p:spPr>
        <p:txBody>
          <a:bodyPr wrap="none" anchor="ctr"/>
          <a:lstStyle/>
          <a:p>
            <a:pPr>
              <a:defRPr/>
            </a:pPr>
            <a:endParaRPr lang="en-US" sz="1350" dirty="0">
              <a:solidFill>
                <a:srgbClr val="000000"/>
              </a:solidFill>
              <a:cs typeface="Arial" charset="0"/>
            </a:endParaRPr>
          </a:p>
        </p:txBody>
      </p:sp>
      <p:sp>
        <p:nvSpPr>
          <p:cNvPr id="4" name="Slide Number Placeholder 5"/>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FEEBB96D-45F1-4A42-9FD4-4390B69822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963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1838"/>
          </a:xfrm>
        </p:spPr>
        <p:txBody>
          <a:bodyPr anchor="ct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8401"/>
            <a:ext cx="4038600" cy="4712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8401"/>
            <a:ext cx="4038600" cy="4712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6ADB9B28-6905-4BD1-B036-86EDABD7D530}"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096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136400"/>
            <a:ext cx="4040188"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1" y="1735201"/>
            <a:ext cx="4040188" cy="4390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136400"/>
            <a:ext cx="4041775" cy="4984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35201"/>
            <a:ext cx="4041775" cy="43909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42790241-CDAC-4C2B-B8C2-6E586ADE63D5}"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6800"/>
            <a:ext cx="8229600" cy="655638"/>
          </a:xfrm>
        </p:spPr>
        <p:txBody>
          <a:bodyPr anchor="ctr"/>
          <a:lstStyle/>
          <a:p>
            <a:r>
              <a:rPr lang="en-US" smtClean="0"/>
              <a:t>Click to edit Master title style</a:t>
            </a:r>
            <a:endParaRPr lang="en-US"/>
          </a:p>
        </p:txBody>
      </p:sp>
      <p:sp>
        <p:nvSpPr>
          <p:cNvPr id="3"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3077C892-60A5-4BD4-A8FB-03C0685A4AAC}"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932B72BA-B3FD-4901-8163-1CF508D2E120}"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62000"/>
            <a:ext cx="3008313" cy="1064976"/>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1"/>
            <a:ext cx="5111751"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826977"/>
            <a:ext cx="3008313" cy="42991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FFDB9D60-D13A-4AC0-99A6-8AD90C0D9383}"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8"/>
          <p:cNvSpPr>
            <a:spLocks noGrp="1"/>
          </p:cNvSpPr>
          <p:nvPr>
            <p:ph type="sldNum" sz="quarter" idx="10"/>
          </p:nvPr>
        </p:nvSpPr>
        <p:spPr>
          <a:xfrm>
            <a:off x="6553200" y="6400800"/>
            <a:ext cx="2133600" cy="381000"/>
          </a:xfrm>
          <a:prstGeom prst="rect">
            <a:avLst/>
          </a:prstGeom>
        </p:spPr>
        <p:txBody>
          <a:bodyPr/>
          <a:lstStyle>
            <a:lvl1pPr fontAlgn="auto">
              <a:spcBef>
                <a:spcPts val="0"/>
              </a:spcBef>
              <a:spcAft>
                <a:spcPts val="0"/>
              </a:spcAft>
              <a:defRPr>
                <a:latin typeface="+mn-lt"/>
                <a:cs typeface="+mn-cs"/>
              </a:defRPr>
            </a:lvl1pPr>
          </a:lstStyle>
          <a:p>
            <a:pPr>
              <a:defRPr/>
            </a:pPr>
            <a:fld id="{EA0E108A-629B-4794-929C-6BA1643DF0E1}"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bwMode="auto">
          <a:xfrm>
            <a:off x="152400" y="6324601"/>
            <a:ext cx="8839200" cy="109538"/>
          </a:xfrm>
          <a:prstGeom prst="rect">
            <a:avLst/>
          </a:prstGeom>
          <a:solidFill>
            <a:srgbClr val="EABD00"/>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dirty="0">
              <a:latin typeface="+mn-lt"/>
              <a:cs typeface="+mn-cs"/>
            </a:endParaRPr>
          </a:p>
        </p:txBody>
      </p:sp>
      <p:sp>
        <p:nvSpPr>
          <p:cNvPr id="15" name="Rectangle 14"/>
          <p:cNvSpPr/>
          <p:nvPr/>
        </p:nvSpPr>
        <p:spPr bwMode="auto">
          <a:xfrm>
            <a:off x="152400" y="6477001"/>
            <a:ext cx="8839200" cy="238125"/>
          </a:xfrm>
          <a:prstGeom prst="rect">
            <a:avLst/>
          </a:prstGeom>
          <a:solidFill>
            <a:schemeClr val="tx1"/>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dirty="0">
              <a:latin typeface="+mn-lt"/>
              <a:cs typeface="+mn-cs"/>
            </a:endParaRPr>
          </a:p>
        </p:txBody>
      </p:sp>
      <p:sp>
        <p:nvSpPr>
          <p:cNvPr id="1028" name="Rectangle 2"/>
          <p:cNvSpPr>
            <a:spLocks noGrp="1" noChangeArrowheads="1"/>
          </p:cNvSpPr>
          <p:nvPr>
            <p:ph type="title"/>
          </p:nvPr>
        </p:nvSpPr>
        <p:spPr bwMode="auto">
          <a:xfrm>
            <a:off x="457200" y="509589"/>
            <a:ext cx="8229600" cy="7318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57200" y="1447801"/>
            <a:ext cx="8229600"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Rectangle 18"/>
          <p:cNvSpPr/>
          <p:nvPr/>
        </p:nvSpPr>
        <p:spPr bwMode="auto">
          <a:xfrm>
            <a:off x="1143000" y="306389"/>
            <a:ext cx="7848600" cy="136525"/>
          </a:xfrm>
          <a:prstGeom prst="rect">
            <a:avLst/>
          </a:prstGeom>
          <a:solidFill>
            <a:srgbClr val="EABD00"/>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dirty="0">
              <a:latin typeface="+mn-lt"/>
              <a:cs typeface="+mn-cs"/>
            </a:endParaRPr>
          </a:p>
        </p:txBody>
      </p:sp>
      <p:sp>
        <p:nvSpPr>
          <p:cNvPr id="20" name="Rectangle 19"/>
          <p:cNvSpPr/>
          <p:nvPr/>
        </p:nvSpPr>
        <p:spPr bwMode="auto">
          <a:xfrm>
            <a:off x="1143000" y="479426"/>
            <a:ext cx="7848600" cy="55563"/>
          </a:xfrm>
          <a:prstGeom prst="rect">
            <a:avLst/>
          </a:prstGeom>
          <a:solidFill>
            <a:schemeClr val="tx1"/>
          </a:solidFill>
          <a:ln w="9525" cap="flat" cmpd="sng" algn="ctr">
            <a:noFill/>
            <a:prstDash val="solid"/>
            <a:round/>
            <a:headEnd type="none" w="med" len="med"/>
            <a:tailEnd type="none" w="med" len="med"/>
          </a:ln>
          <a:effectLst/>
        </p:spPr>
        <p:txBody>
          <a:bodyPr/>
          <a:lstStyle/>
          <a:p>
            <a:pPr eaLnBrk="0" fontAlgn="auto" hangingPunct="0">
              <a:spcBef>
                <a:spcPts val="0"/>
              </a:spcBef>
              <a:spcAft>
                <a:spcPts val="0"/>
              </a:spcAft>
              <a:defRPr/>
            </a:pPr>
            <a:endParaRPr lang="en-US" dirty="0">
              <a:latin typeface="+mn-lt"/>
              <a:cs typeface="+mn-cs"/>
            </a:endParaRPr>
          </a:p>
        </p:txBody>
      </p:sp>
      <p:pic>
        <p:nvPicPr>
          <p:cNvPr id="1032" name="Picture 13" descr="army one ping2.png"/>
          <p:cNvPicPr>
            <a:picLocks noChangeAspect="1"/>
          </p:cNvPicPr>
          <p:nvPr/>
        </p:nvPicPr>
        <p:blipFill>
          <a:blip r:embed="rId19" cstate="print"/>
          <a:srcRect/>
          <a:stretch>
            <a:fillRect/>
          </a:stretch>
        </p:blipFill>
        <p:spPr bwMode="auto">
          <a:xfrm>
            <a:off x="474663" y="77789"/>
            <a:ext cx="671512" cy="777875"/>
          </a:xfrm>
          <a:prstGeom prst="rect">
            <a:avLst/>
          </a:prstGeom>
          <a:noFill/>
          <a:ln w="9525">
            <a:noFill/>
            <a:miter lim="800000"/>
            <a:headEnd/>
            <a:tailEnd/>
          </a:ln>
        </p:spPr>
      </p:pic>
      <p:sp>
        <p:nvSpPr>
          <p:cNvPr id="10" name="Slide Number Placeholder 5"/>
          <p:cNvSpPr txBox="1">
            <a:spLocks/>
          </p:cNvSpPr>
          <p:nvPr userDrawn="1"/>
        </p:nvSpPr>
        <p:spPr>
          <a:xfrm>
            <a:off x="152400" y="6705600"/>
            <a:ext cx="1676400" cy="228600"/>
          </a:xfrm>
          <a:prstGeom prst="rect">
            <a:avLst/>
          </a:prstGeom>
        </p:spPr>
        <p:txBody>
          <a:bodyPr/>
          <a:lstStyle>
            <a:lvl1pPr algn="l">
              <a:defRPr sz="800">
                <a:solidFill>
                  <a:schemeClr val="bg1">
                    <a:lumMod val="65000"/>
                  </a:schemeClr>
                </a:solidFill>
              </a:defRPr>
            </a:lvl1pPr>
          </a:lstStyle>
          <a:p>
            <a:pPr fontAlgn="auto">
              <a:spcBef>
                <a:spcPts val="0"/>
              </a:spcBef>
              <a:spcAft>
                <a:spcPts val="0"/>
              </a:spcAft>
              <a:defRPr/>
            </a:pPr>
            <a:fld id="{0C13C212-F57B-4275-861B-0B893052F901}" type="slidenum">
              <a:rPr lang="en-US" smtClean="0">
                <a:latin typeface="+mn-lt"/>
                <a:cs typeface="+mn-cs"/>
              </a:rPr>
              <a:pPr fontAlgn="auto">
                <a:spcBef>
                  <a:spcPts val="0"/>
                </a:spcBef>
                <a:spcAft>
                  <a:spcPts val="0"/>
                </a:spcAft>
                <a:defRPr/>
              </a:pPr>
              <a:t>‹#›</a:t>
            </a:fld>
            <a:endParaRPr lang="en-US" dirty="0">
              <a:latin typeface="+mn-lt"/>
              <a:cs typeface="+mn-cs"/>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4" r:id="rId12"/>
    <p:sldLayoutId id="2147483683" r:id="rId13"/>
    <p:sldLayoutId id="2147483697" r:id="rId14"/>
    <p:sldLayoutId id="2147483700" r:id="rId15"/>
    <p:sldLayoutId id="2147483702" r:id="rId16"/>
    <p:sldLayoutId id="2147483704" r:id="rId17"/>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tx2"/>
          </a:solidFill>
          <a:latin typeface="Calibri" pitchFamily="34" charset="0"/>
          <a:ea typeface="+mj-ea"/>
          <a:cs typeface="+mj-cs"/>
        </a:defRPr>
      </a:lvl1pPr>
      <a:lvl2pPr algn="ctr" rtl="0" eaLnBrk="0" fontAlgn="base" hangingPunct="0">
        <a:spcBef>
          <a:spcPct val="0"/>
        </a:spcBef>
        <a:spcAft>
          <a:spcPct val="0"/>
        </a:spcAft>
        <a:defRPr sz="3600" b="1">
          <a:solidFill>
            <a:schemeClr val="tx2"/>
          </a:solidFill>
          <a:latin typeface="Calibri" pitchFamily="34" charset="0"/>
        </a:defRPr>
      </a:lvl2pPr>
      <a:lvl3pPr algn="ctr" rtl="0" eaLnBrk="0" fontAlgn="base" hangingPunct="0">
        <a:spcBef>
          <a:spcPct val="0"/>
        </a:spcBef>
        <a:spcAft>
          <a:spcPct val="0"/>
        </a:spcAft>
        <a:defRPr sz="3600" b="1">
          <a:solidFill>
            <a:schemeClr val="tx2"/>
          </a:solidFill>
          <a:latin typeface="Calibri" pitchFamily="34" charset="0"/>
        </a:defRPr>
      </a:lvl3pPr>
      <a:lvl4pPr algn="ctr" rtl="0" eaLnBrk="0" fontAlgn="base" hangingPunct="0">
        <a:spcBef>
          <a:spcPct val="0"/>
        </a:spcBef>
        <a:spcAft>
          <a:spcPct val="0"/>
        </a:spcAft>
        <a:defRPr sz="3600" b="1">
          <a:solidFill>
            <a:schemeClr val="tx2"/>
          </a:solidFill>
          <a:latin typeface="Calibri" pitchFamily="34" charset="0"/>
        </a:defRPr>
      </a:lvl4pPr>
      <a:lvl5pPr algn="ctr" rtl="0" eaLnBrk="0" fontAlgn="base" hangingPunct="0">
        <a:spcBef>
          <a:spcPct val="0"/>
        </a:spcBef>
        <a:spcAft>
          <a:spcPct val="0"/>
        </a:spcAft>
        <a:defRPr sz="3600" b="1">
          <a:solidFill>
            <a:schemeClr val="tx2"/>
          </a:solidFill>
          <a:latin typeface="Calibri" pitchFamily="34"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bwMode="auto">
          <a:xfrm>
            <a:off x="152400" y="6324601"/>
            <a:ext cx="8839200" cy="109538"/>
          </a:xfrm>
          <a:prstGeom prst="rect">
            <a:avLst/>
          </a:prstGeom>
          <a:solidFill>
            <a:srgbClr val="EABD00"/>
          </a:solidFill>
          <a:ln w="9525" cap="flat" cmpd="sng" algn="ctr">
            <a:noFill/>
            <a:prstDash val="solid"/>
            <a:round/>
            <a:headEnd type="none" w="med" len="med"/>
            <a:tailEnd type="none" w="med" len="med"/>
          </a:ln>
          <a:effectLst/>
        </p:spPr>
        <p:txBody>
          <a:bodyPr/>
          <a:lstStyle/>
          <a:p>
            <a:pPr eaLnBrk="0" hangingPunct="0">
              <a:defRPr/>
            </a:pPr>
            <a:endParaRPr lang="en-US" sz="1350" dirty="0">
              <a:solidFill>
                <a:srgbClr val="000000"/>
              </a:solidFill>
              <a:cs typeface="Arial" charset="0"/>
            </a:endParaRPr>
          </a:p>
        </p:txBody>
      </p:sp>
      <p:sp>
        <p:nvSpPr>
          <p:cNvPr id="15" name="Rectangle 14"/>
          <p:cNvSpPr/>
          <p:nvPr/>
        </p:nvSpPr>
        <p:spPr bwMode="auto">
          <a:xfrm>
            <a:off x="152400" y="6477003"/>
            <a:ext cx="8839200" cy="238125"/>
          </a:xfrm>
          <a:prstGeom prst="rect">
            <a:avLst/>
          </a:prstGeom>
          <a:solidFill>
            <a:schemeClr val="tx1"/>
          </a:solidFill>
          <a:ln w="9525" cap="flat" cmpd="sng" algn="ctr">
            <a:noFill/>
            <a:prstDash val="solid"/>
            <a:round/>
            <a:headEnd type="none" w="med" len="med"/>
            <a:tailEnd type="none" w="med" len="med"/>
          </a:ln>
          <a:effectLst/>
        </p:spPr>
        <p:txBody>
          <a:bodyPr/>
          <a:lstStyle/>
          <a:p>
            <a:pPr eaLnBrk="0" hangingPunct="0">
              <a:defRPr/>
            </a:pPr>
            <a:endParaRPr lang="en-US" sz="1350" dirty="0">
              <a:solidFill>
                <a:srgbClr val="000000"/>
              </a:solidFill>
              <a:cs typeface="Arial" charset="0"/>
            </a:endParaRPr>
          </a:p>
        </p:txBody>
      </p:sp>
      <p:sp>
        <p:nvSpPr>
          <p:cNvPr id="1028" name="Rectangle 2"/>
          <p:cNvSpPr>
            <a:spLocks noGrp="1" noChangeArrowheads="1"/>
          </p:cNvSpPr>
          <p:nvPr>
            <p:ph type="title"/>
          </p:nvPr>
        </p:nvSpPr>
        <p:spPr bwMode="auto">
          <a:xfrm>
            <a:off x="457200" y="509589"/>
            <a:ext cx="8229600" cy="7318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457200" y="1447803"/>
            <a:ext cx="8229600"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Rectangle 18"/>
          <p:cNvSpPr/>
          <p:nvPr/>
        </p:nvSpPr>
        <p:spPr bwMode="auto">
          <a:xfrm>
            <a:off x="1143000" y="306391"/>
            <a:ext cx="7848600" cy="136525"/>
          </a:xfrm>
          <a:prstGeom prst="rect">
            <a:avLst/>
          </a:prstGeom>
          <a:solidFill>
            <a:srgbClr val="EABD00"/>
          </a:solidFill>
          <a:ln w="9525" cap="flat" cmpd="sng" algn="ctr">
            <a:noFill/>
            <a:prstDash val="solid"/>
            <a:round/>
            <a:headEnd type="none" w="med" len="med"/>
            <a:tailEnd type="none" w="med" len="med"/>
          </a:ln>
          <a:effectLst/>
        </p:spPr>
        <p:txBody>
          <a:bodyPr/>
          <a:lstStyle/>
          <a:p>
            <a:pPr eaLnBrk="0" hangingPunct="0">
              <a:defRPr/>
            </a:pPr>
            <a:endParaRPr lang="en-US" sz="1350" dirty="0">
              <a:solidFill>
                <a:srgbClr val="000000"/>
              </a:solidFill>
              <a:cs typeface="Arial" charset="0"/>
            </a:endParaRPr>
          </a:p>
        </p:txBody>
      </p:sp>
      <p:sp>
        <p:nvSpPr>
          <p:cNvPr id="20" name="Rectangle 19"/>
          <p:cNvSpPr/>
          <p:nvPr/>
        </p:nvSpPr>
        <p:spPr bwMode="auto">
          <a:xfrm>
            <a:off x="1143000" y="479426"/>
            <a:ext cx="7848600" cy="55563"/>
          </a:xfrm>
          <a:prstGeom prst="rect">
            <a:avLst/>
          </a:prstGeom>
          <a:solidFill>
            <a:schemeClr val="tx1"/>
          </a:solidFill>
          <a:ln w="9525" cap="flat" cmpd="sng" algn="ctr">
            <a:noFill/>
            <a:prstDash val="solid"/>
            <a:round/>
            <a:headEnd type="none" w="med" len="med"/>
            <a:tailEnd type="none" w="med" len="med"/>
          </a:ln>
          <a:effectLst/>
        </p:spPr>
        <p:txBody>
          <a:bodyPr/>
          <a:lstStyle/>
          <a:p>
            <a:pPr eaLnBrk="0" hangingPunct="0">
              <a:defRPr/>
            </a:pPr>
            <a:endParaRPr lang="en-US" sz="1350" dirty="0">
              <a:solidFill>
                <a:srgbClr val="000000"/>
              </a:solidFill>
              <a:cs typeface="Arial" charset="0"/>
            </a:endParaRPr>
          </a:p>
        </p:txBody>
      </p:sp>
      <p:pic>
        <p:nvPicPr>
          <p:cNvPr id="1032" name="Picture 13" descr="army one ping2.png"/>
          <p:cNvPicPr>
            <a:picLocks noChangeAspect="1"/>
          </p:cNvPicPr>
          <p:nvPr/>
        </p:nvPicPr>
        <p:blipFill>
          <a:blip r:embed="rId19" cstate="print"/>
          <a:srcRect/>
          <a:stretch>
            <a:fillRect/>
          </a:stretch>
        </p:blipFill>
        <p:spPr bwMode="auto">
          <a:xfrm>
            <a:off x="474663" y="77791"/>
            <a:ext cx="671512" cy="777875"/>
          </a:xfrm>
          <a:prstGeom prst="rect">
            <a:avLst/>
          </a:prstGeom>
          <a:noFill/>
          <a:ln w="9525">
            <a:noFill/>
            <a:miter lim="800000"/>
            <a:headEnd/>
            <a:tailEnd/>
          </a:ln>
        </p:spPr>
      </p:pic>
      <p:sp>
        <p:nvSpPr>
          <p:cNvPr id="10" name="Slide Number Placeholder 5"/>
          <p:cNvSpPr txBox="1">
            <a:spLocks/>
          </p:cNvSpPr>
          <p:nvPr userDrawn="1"/>
        </p:nvSpPr>
        <p:spPr>
          <a:xfrm>
            <a:off x="152400" y="6705600"/>
            <a:ext cx="1676400" cy="228600"/>
          </a:xfrm>
          <a:prstGeom prst="rect">
            <a:avLst/>
          </a:prstGeom>
        </p:spPr>
        <p:txBody>
          <a:bodyPr/>
          <a:lstStyle>
            <a:lvl1pPr algn="l">
              <a:defRPr sz="800">
                <a:solidFill>
                  <a:schemeClr val="bg1">
                    <a:lumMod val="65000"/>
                  </a:schemeClr>
                </a:solidFill>
              </a:defRPr>
            </a:lvl1pPr>
          </a:lstStyle>
          <a:p>
            <a:pPr>
              <a:defRPr/>
            </a:pPr>
            <a:fld id="{0C13C212-F57B-4275-861B-0B893052F901}" type="slidenum">
              <a:rPr lang="en-US" sz="600" smtClean="0">
                <a:solidFill>
                  <a:srgbClr val="FFFFFF">
                    <a:lumMod val="65000"/>
                  </a:srgbClr>
                </a:solidFill>
                <a:cs typeface="Arial" charset="0"/>
              </a:rPr>
              <a:pPr>
                <a:defRPr/>
              </a:pPr>
              <a:t>‹#›</a:t>
            </a:fld>
            <a:endParaRPr lang="en-US" sz="600" dirty="0">
              <a:solidFill>
                <a:srgbClr val="FFFFFF">
                  <a:lumMod val="65000"/>
                </a:srgbClr>
              </a:solidFill>
              <a:cs typeface="Arial" charset="0"/>
            </a:endParaRPr>
          </a:p>
        </p:txBody>
      </p:sp>
    </p:spTree>
    <p:extLst>
      <p:ext uri="{BB962C8B-B14F-4D97-AF65-F5344CB8AC3E}">
        <p14:creationId xmlns:p14="http://schemas.microsoft.com/office/powerpoint/2010/main" val="176252044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700" b="1">
          <a:solidFill>
            <a:schemeClr val="tx2"/>
          </a:solidFill>
          <a:latin typeface="Calibri" pitchFamily="34" charset="0"/>
          <a:ea typeface="+mj-ea"/>
          <a:cs typeface="+mj-cs"/>
        </a:defRPr>
      </a:lvl1pPr>
      <a:lvl2pPr algn="ctr" rtl="0" eaLnBrk="0" fontAlgn="base" hangingPunct="0">
        <a:spcBef>
          <a:spcPct val="0"/>
        </a:spcBef>
        <a:spcAft>
          <a:spcPct val="0"/>
        </a:spcAft>
        <a:defRPr sz="2700" b="1">
          <a:solidFill>
            <a:schemeClr val="tx2"/>
          </a:solidFill>
          <a:latin typeface="Calibri" pitchFamily="34" charset="0"/>
        </a:defRPr>
      </a:lvl2pPr>
      <a:lvl3pPr algn="ctr" rtl="0" eaLnBrk="0" fontAlgn="base" hangingPunct="0">
        <a:spcBef>
          <a:spcPct val="0"/>
        </a:spcBef>
        <a:spcAft>
          <a:spcPct val="0"/>
        </a:spcAft>
        <a:defRPr sz="2700" b="1">
          <a:solidFill>
            <a:schemeClr val="tx2"/>
          </a:solidFill>
          <a:latin typeface="Calibri" pitchFamily="34" charset="0"/>
        </a:defRPr>
      </a:lvl3pPr>
      <a:lvl4pPr algn="ctr" rtl="0" eaLnBrk="0" fontAlgn="base" hangingPunct="0">
        <a:spcBef>
          <a:spcPct val="0"/>
        </a:spcBef>
        <a:spcAft>
          <a:spcPct val="0"/>
        </a:spcAft>
        <a:defRPr sz="2700" b="1">
          <a:solidFill>
            <a:schemeClr val="tx2"/>
          </a:solidFill>
          <a:latin typeface="Calibri" pitchFamily="34" charset="0"/>
        </a:defRPr>
      </a:lvl4pPr>
      <a:lvl5pPr algn="ctr" rtl="0" eaLnBrk="0" fontAlgn="base" hangingPunct="0">
        <a:spcBef>
          <a:spcPct val="0"/>
        </a:spcBef>
        <a:spcAft>
          <a:spcPct val="0"/>
        </a:spcAft>
        <a:defRPr sz="2700" b="1">
          <a:solidFill>
            <a:schemeClr val="tx2"/>
          </a:solidFill>
          <a:latin typeface="Calibri" pitchFamily="34" charset="0"/>
        </a:defRPr>
      </a:lvl5pPr>
      <a:lvl6pPr marL="342900" algn="l" rtl="0" fontAlgn="base">
        <a:spcBef>
          <a:spcPct val="0"/>
        </a:spcBef>
        <a:spcAft>
          <a:spcPct val="0"/>
        </a:spcAft>
        <a:defRPr sz="3300">
          <a:solidFill>
            <a:schemeClr val="tx2"/>
          </a:solidFill>
          <a:latin typeface="Garamond" pitchFamily="18" charset="0"/>
        </a:defRPr>
      </a:lvl6pPr>
      <a:lvl7pPr marL="685800" algn="l" rtl="0" fontAlgn="base">
        <a:spcBef>
          <a:spcPct val="0"/>
        </a:spcBef>
        <a:spcAft>
          <a:spcPct val="0"/>
        </a:spcAft>
        <a:defRPr sz="3300">
          <a:solidFill>
            <a:schemeClr val="tx2"/>
          </a:solidFill>
          <a:latin typeface="Garamond" pitchFamily="18" charset="0"/>
        </a:defRPr>
      </a:lvl7pPr>
      <a:lvl8pPr marL="1028700" algn="l" rtl="0" fontAlgn="base">
        <a:spcBef>
          <a:spcPct val="0"/>
        </a:spcBef>
        <a:spcAft>
          <a:spcPct val="0"/>
        </a:spcAft>
        <a:defRPr sz="3300">
          <a:solidFill>
            <a:schemeClr val="tx2"/>
          </a:solidFill>
          <a:latin typeface="Garamond" pitchFamily="18" charset="0"/>
        </a:defRPr>
      </a:lvl8pPr>
      <a:lvl9pPr marL="1371600" algn="l" rtl="0" fontAlgn="base">
        <a:spcBef>
          <a:spcPct val="0"/>
        </a:spcBef>
        <a:spcAft>
          <a:spcPct val="0"/>
        </a:spcAft>
        <a:defRPr sz="3300">
          <a:solidFill>
            <a:schemeClr val="tx2"/>
          </a:solidFill>
          <a:latin typeface="Garamond" pitchFamily="18" charset="0"/>
        </a:defRPr>
      </a:lvl9pPr>
    </p:titleStyle>
    <p:bodyStyle>
      <a:lvl1pPr marL="257175" indent="-257175" algn="l" rtl="0" eaLnBrk="0" fontAlgn="base" hangingPunct="0">
        <a:spcBef>
          <a:spcPct val="20000"/>
        </a:spcBef>
        <a:spcAft>
          <a:spcPct val="0"/>
        </a:spcAft>
        <a:buClr>
          <a:srgbClr val="EABD00"/>
        </a:buClr>
        <a:buSzPct val="75000"/>
        <a:buFont typeface="Wingdings" pitchFamily="2" charset="2"/>
        <a:buChar char="p"/>
        <a:defRPr sz="1800">
          <a:solidFill>
            <a:schemeClr val="tx1"/>
          </a:solidFill>
          <a:latin typeface="Calibri" pitchFamily="34" charset="0"/>
          <a:ea typeface="+mn-ea"/>
          <a:cs typeface="+mn-cs"/>
        </a:defRPr>
      </a:lvl1pPr>
      <a:lvl2pPr marL="557213" indent="-214313" algn="l" rtl="0" eaLnBrk="0" fontAlgn="base" hangingPunct="0">
        <a:spcBef>
          <a:spcPct val="20000"/>
        </a:spcBef>
        <a:spcAft>
          <a:spcPct val="0"/>
        </a:spcAft>
        <a:buClr>
          <a:schemeClr val="tx2"/>
        </a:buClr>
        <a:buSzPct val="75000"/>
        <a:buFont typeface="Wingdings" pitchFamily="2" charset="2"/>
        <a:buChar char="n"/>
        <a:defRPr sz="1500">
          <a:solidFill>
            <a:schemeClr val="tx1"/>
          </a:solidFill>
          <a:latin typeface="Calibri" pitchFamily="34" charset="0"/>
        </a:defRPr>
      </a:lvl2pPr>
      <a:lvl3pPr marL="857250" indent="-17145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200150" indent="-171450" algn="l" rtl="0" eaLnBrk="0" fontAlgn="base" hangingPunct="0">
        <a:spcBef>
          <a:spcPct val="20000"/>
        </a:spcBef>
        <a:spcAft>
          <a:spcPct val="0"/>
        </a:spcAft>
        <a:buClr>
          <a:schemeClr val="bg2"/>
        </a:buClr>
        <a:buFont typeface="Wingdings" pitchFamily="2" charset="2"/>
        <a:buChar char="§"/>
        <a:defRPr sz="1200">
          <a:solidFill>
            <a:schemeClr val="tx1"/>
          </a:solidFill>
          <a:latin typeface="Calibri" pitchFamily="34" charset="0"/>
        </a:defRPr>
      </a:lvl4pPr>
      <a:lvl5pPr marL="1543050" indent="-171450" algn="l" rtl="0" eaLnBrk="0" fontAlgn="base" hangingPunct="0">
        <a:spcBef>
          <a:spcPct val="20000"/>
        </a:spcBef>
        <a:spcAft>
          <a:spcPct val="0"/>
        </a:spcAft>
        <a:buClr>
          <a:schemeClr val="tx2"/>
        </a:buClr>
        <a:buSzPct val="80000"/>
        <a:buFont typeface="Calibri" pitchFamily="34" charset="0"/>
        <a:buChar char="»"/>
        <a:defRPr sz="1050">
          <a:solidFill>
            <a:schemeClr val="tx1"/>
          </a:solidFill>
          <a:latin typeface="Calibri" pitchFamily="34" charset="0"/>
        </a:defRPr>
      </a:lvl5pPr>
      <a:lvl6pPr marL="1885950" indent="-17145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228850" indent="-17145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2571750" indent="-17145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2914650" indent="-17145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g"/><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 Id="rId9" Type="http://schemas.openxmlformats.org/officeDocument/2006/relationships/image" Target="../media/image71.jpg"/></Relationships>
</file>

<file path=ppt/slides/_rels/slide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2362200"/>
            <a:ext cx="8763000" cy="3785652"/>
          </a:xfrm>
          <a:prstGeom prst="rect">
            <a:avLst/>
          </a:prstGeom>
        </p:spPr>
        <p:txBody>
          <a:bodyPr wrap="square">
            <a:spAutoFit/>
          </a:bodyPr>
          <a:lstStyle/>
          <a:p>
            <a:pPr marL="914400" indent="-914400" algn="ctr">
              <a:lnSpc>
                <a:spcPct val="150000"/>
              </a:lnSpc>
              <a:spcBef>
                <a:spcPts val="0"/>
              </a:spcBef>
              <a:spcAft>
                <a:spcPts val="0"/>
              </a:spcAft>
              <a:buSzPct val="90000"/>
              <a:defRPr/>
            </a:pPr>
            <a:r>
              <a:rPr lang="en-US" sz="36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 670-1 + Grooming and Appearance </a:t>
            </a:r>
          </a:p>
          <a:p>
            <a:pPr marL="914400" indent="-914400" algn="ctr">
              <a:spcBef>
                <a:spcPts val="0"/>
              </a:spcBef>
              <a:spcAft>
                <a:spcPts val="0"/>
              </a:spcAft>
              <a:buSzPct val="90000"/>
              <a:defRPr/>
            </a:pPr>
            <a:r>
              <a:rPr lang="en-US" sz="36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Announcement</a:t>
            </a:r>
          </a:p>
          <a:p>
            <a:pPr marL="914400" indent="-914400" algn="ctr">
              <a:spcBef>
                <a:spcPts val="0"/>
              </a:spcBef>
              <a:spcAft>
                <a:spcPts val="0"/>
              </a:spcAft>
              <a:buSzPct val="90000"/>
              <a:defRPr/>
            </a:pPr>
            <a:endParaRPr lang="en-US" sz="36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914400" indent="-914400" algn="ctr">
              <a:lnSpc>
                <a:spcPct val="150000"/>
              </a:lnSpc>
              <a:spcBef>
                <a:spcPts val="0"/>
              </a:spcBef>
              <a:spcAft>
                <a:spcPts val="0"/>
              </a:spcAft>
              <a:buSzPct val="90000"/>
              <a:defRPr/>
            </a:pPr>
            <a:r>
              <a:rPr lang="en-US" sz="28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 January 2021</a:t>
            </a:r>
          </a:p>
          <a:p>
            <a:pPr marL="914400" indent="-914400" algn="ctr">
              <a:lnSpc>
                <a:spcPct val="150000"/>
              </a:lnSpc>
              <a:spcBef>
                <a:spcPts val="0"/>
              </a:spcBef>
              <a:spcAft>
                <a:spcPts val="0"/>
              </a:spcAft>
              <a:buSzPct val="90000"/>
              <a:defRPr/>
            </a:pPr>
            <a:r>
              <a:rPr lang="en-US" sz="24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HQDA G1 Uniform Policy Branch</a:t>
            </a:r>
          </a:p>
          <a:p>
            <a:pPr marL="914400" indent="-914400" algn="ctr">
              <a:lnSpc>
                <a:spcPct val="150000"/>
              </a:lnSpc>
              <a:spcBef>
                <a:spcPts val="0"/>
              </a:spcBef>
              <a:spcAft>
                <a:spcPts val="0"/>
              </a:spcAft>
              <a:buSzPct val="90000"/>
              <a:defRPr/>
            </a:pPr>
            <a:r>
              <a:rPr lang="en-US" sz="2400" b="1" dirty="0" smtClean="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SGM Brian Sanders</a:t>
            </a:r>
            <a:endPar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648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31838"/>
          </a:xfrm>
        </p:spPr>
        <p:txBody>
          <a:bodyPr/>
          <a:lstStyle/>
          <a:p>
            <a:r>
              <a:rPr lang="en-US" dirty="0" smtClean="0">
                <a:latin typeface="Arial" panose="020B0604020202020204" pitchFamily="34" charset="0"/>
                <a:cs typeface="Arial" panose="020B0604020202020204" pitchFamily="34" charset="0"/>
              </a:rPr>
              <a:t>Long Ponytail</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399" y="1447201"/>
            <a:ext cx="4267201" cy="4953599"/>
          </a:xfrm>
        </p:spPr>
        <p:txBody>
          <a:bodyPr/>
          <a:lstStyle/>
          <a:p>
            <a:r>
              <a:rPr lang="en-US" sz="1800" dirty="0">
                <a:latin typeface="Arial" panose="020B0604020202020204" pitchFamily="34" charset="0"/>
                <a:cs typeface="Arial" panose="020B0604020202020204" pitchFamily="34" charset="0"/>
              </a:rPr>
              <a:t>Amend para. </a:t>
            </a:r>
            <a:r>
              <a:rPr lang="en-US" sz="1800" dirty="0" smtClean="0">
                <a:latin typeface="Arial" panose="020B0604020202020204" pitchFamily="34" charset="0"/>
                <a:cs typeface="Arial" panose="020B0604020202020204" pitchFamily="34" charset="0"/>
              </a:rPr>
              <a:t>3-2a.(3</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c, d, &amp; j) </a:t>
            </a:r>
            <a:r>
              <a:rPr lang="en-US" sz="1800" dirty="0">
                <a:latin typeface="Arial" panose="020B0604020202020204" pitchFamily="34" charset="0"/>
                <a:cs typeface="Arial" panose="020B0604020202020204" pitchFamily="34" charset="0"/>
              </a:rPr>
              <a:t>such that </a:t>
            </a:r>
            <a:r>
              <a:rPr lang="en-US" sz="1800" dirty="0" smtClean="0">
                <a:latin typeface="Arial" panose="020B0604020202020204" pitchFamily="34" charset="0"/>
                <a:cs typeface="Arial" panose="020B0604020202020204" pitchFamily="34" charset="0"/>
              </a:rPr>
              <a:t>long hair ponytails </a:t>
            </a:r>
            <a:r>
              <a:rPr lang="en-US" sz="1800" dirty="0">
                <a:latin typeface="Arial" panose="020B0604020202020204" pitchFamily="34" charset="0"/>
                <a:cs typeface="Arial" panose="020B0604020202020204" pitchFamily="34" charset="0"/>
              </a:rPr>
              <a:t>are allowed in </a:t>
            </a:r>
            <a:r>
              <a:rPr lang="en-US" sz="1800" u="sng" dirty="0" smtClean="0">
                <a:latin typeface="Arial" panose="020B0604020202020204" pitchFamily="34" charset="0"/>
                <a:cs typeface="Arial" panose="020B0604020202020204" pitchFamily="34" charset="0"/>
              </a:rPr>
              <a:t>utility uniforms </a:t>
            </a:r>
            <a:r>
              <a:rPr lang="en-US" sz="1800" dirty="0" smtClean="0">
                <a:latin typeface="Arial" panose="020B0604020202020204" pitchFamily="34" charset="0"/>
                <a:cs typeface="Arial" panose="020B0604020202020204" pitchFamily="34" charset="0"/>
              </a:rPr>
              <a:t>when </a:t>
            </a:r>
            <a:r>
              <a:rPr lang="en-US" sz="1800" u="sng" dirty="0" smtClean="0">
                <a:latin typeface="Arial" panose="020B0604020202020204" pitchFamily="34" charset="0"/>
                <a:cs typeface="Arial" panose="020B0604020202020204" pitchFamily="34" charset="0"/>
              </a:rPr>
              <a:t>conducting physical training, or wearing tactical equipment</a:t>
            </a:r>
            <a:r>
              <a:rPr lang="en-US" sz="1800" dirty="0" smtClean="0">
                <a:latin typeface="Arial" panose="020B0604020202020204" pitchFamily="34" charset="0"/>
                <a:cs typeface="Arial" panose="020B0604020202020204" pitchFamily="34" charset="0"/>
              </a:rPr>
              <a:t> such as but not limited to the Advanced Combat Helmet (ACH) or Combat Vehicle Crewman Helmet (CVC).</a:t>
            </a:r>
            <a:endParaRPr lang="en-US" sz="1800" dirty="0">
              <a:latin typeface="Arial" panose="020B0604020202020204" pitchFamily="34" charset="0"/>
              <a:cs typeface="Arial" panose="020B0604020202020204" pitchFamily="34" charset="0"/>
            </a:endParaRPr>
          </a:p>
          <a:p>
            <a:pPr>
              <a:spcBef>
                <a:spcPts val="0"/>
              </a:spcBef>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Panel in favor of recommendation as long as the hair is secured inside the ACU top while conducting tactical training or combat operations.</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10</a:t>
            </a:fld>
            <a:endParaRPr lang="en-US" dirty="0"/>
          </a:p>
        </p:txBody>
      </p:sp>
      <p:cxnSp>
        <p:nvCxnSpPr>
          <p:cNvPr id="8" name="Straight Connector 7"/>
          <p:cNvCxnSpPr/>
          <p:nvPr/>
        </p:nvCxnSpPr>
        <p:spPr bwMode="auto">
          <a:xfrm>
            <a:off x="533400" y="3852864"/>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5001" t="11393" r="4999" b="11393"/>
          <a:stretch/>
        </p:blipFill>
        <p:spPr>
          <a:xfrm>
            <a:off x="6276628" y="4746882"/>
            <a:ext cx="2600437" cy="1463418"/>
          </a:xfrm>
          <a:prstGeom prst="rect">
            <a:avLst/>
          </a:prstGeom>
          <a:effectLst>
            <a:glow rad="127000">
              <a:schemeClr val="accent6"/>
            </a:glo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877" y="1253269"/>
            <a:ext cx="2594188" cy="1726756"/>
          </a:xfrm>
          <a:prstGeom prst="rect">
            <a:avLst/>
          </a:prstGeom>
          <a:effectLst>
            <a:glow rad="127000">
              <a:schemeClr val="accent6"/>
            </a:glo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2435" t="8889" r="20786" b="13333"/>
          <a:stretch/>
        </p:blipFill>
        <p:spPr>
          <a:xfrm>
            <a:off x="4626782" y="3036364"/>
            <a:ext cx="1588281" cy="1545560"/>
          </a:xfrm>
          <a:prstGeom prst="rect">
            <a:avLst/>
          </a:prstGeom>
          <a:effectLst>
            <a:glow rad="127000">
              <a:schemeClr val="accent6"/>
            </a:glo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2261" t="10000" r="14300" b="6667"/>
          <a:stretch/>
        </p:blipFill>
        <p:spPr>
          <a:xfrm>
            <a:off x="4626782" y="1321044"/>
            <a:ext cx="1603218" cy="1670019"/>
          </a:xfrm>
          <a:prstGeom prst="rect">
            <a:avLst/>
          </a:prstGeom>
          <a:effectLst>
            <a:glow rad="127000">
              <a:schemeClr val="accent6"/>
            </a:glo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6562" t="5555" r="22248"/>
          <a:stretch/>
        </p:blipFill>
        <p:spPr>
          <a:xfrm>
            <a:off x="6276628" y="3073542"/>
            <a:ext cx="1344963" cy="1508382"/>
          </a:xfrm>
          <a:prstGeom prst="rect">
            <a:avLst/>
          </a:prstGeom>
          <a:effectLst>
            <a:glow rad="127000">
              <a:schemeClr val="accent6"/>
            </a:glow>
          </a:effectLst>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1479" t="7778" r="7219"/>
          <a:stretch/>
        </p:blipFill>
        <p:spPr>
          <a:xfrm>
            <a:off x="7623891" y="3073542"/>
            <a:ext cx="1236086" cy="1508382"/>
          </a:xfrm>
          <a:prstGeom prst="rect">
            <a:avLst/>
          </a:prstGeom>
          <a:effectLst>
            <a:glow rad="127000">
              <a:schemeClr val="accent6"/>
            </a:glow>
          </a:effectLst>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1520" t="5555" r="13853" b="18889"/>
          <a:stretch/>
        </p:blipFill>
        <p:spPr>
          <a:xfrm>
            <a:off x="4643439" y="4688552"/>
            <a:ext cx="1533538" cy="1545560"/>
          </a:xfrm>
          <a:prstGeom prst="rect">
            <a:avLst/>
          </a:prstGeom>
          <a:effectLst>
            <a:glow rad="127000">
              <a:schemeClr val="accent6"/>
            </a:glow>
          </a:effectLst>
        </p:spPr>
      </p:pic>
    </p:spTree>
    <p:extLst>
      <p:ext uri="{BB962C8B-B14F-4D97-AF65-F5344CB8AC3E}">
        <p14:creationId xmlns:p14="http://schemas.microsoft.com/office/powerpoint/2010/main" val="41525543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Multiple Hairstyles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675801"/>
            <a:ext cx="5048247" cy="4420199"/>
          </a:xfrm>
        </p:spPr>
        <p:txBody>
          <a:bodyPr/>
          <a:lstStyle/>
          <a:p>
            <a:r>
              <a:rPr lang="en-US" sz="1600" dirty="0">
                <a:latin typeface="Arial" panose="020B0604020202020204" pitchFamily="34" charset="0"/>
                <a:cs typeface="Arial" panose="020B0604020202020204" pitchFamily="34" charset="0"/>
              </a:rPr>
              <a:t>Amend para. </a:t>
            </a:r>
            <a:r>
              <a:rPr lang="en-US" sz="1600" dirty="0" smtClean="0">
                <a:latin typeface="Arial" panose="020B0604020202020204" pitchFamily="34" charset="0"/>
                <a:cs typeface="Arial" panose="020B0604020202020204" pitchFamily="34" charset="0"/>
              </a:rPr>
              <a:t>3-2a.(3</a:t>
            </a:r>
            <a:r>
              <a:rPr lang="en-US" sz="1600" dirty="0">
                <a:latin typeface="Arial" panose="020B0604020202020204" pitchFamily="34" charset="0"/>
                <a:cs typeface="Arial" panose="020B0604020202020204" pitchFamily="34" charset="0"/>
              </a:rPr>
              <a:t>)(f), such that two hairstyles may be worn at once, for example, </a:t>
            </a:r>
            <a:r>
              <a:rPr lang="en-US" sz="1600" dirty="0" err="1">
                <a:latin typeface="Arial" panose="020B0604020202020204" pitchFamily="34" charset="0"/>
                <a:cs typeface="Arial" panose="020B0604020202020204" pitchFamily="34" charset="0"/>
              </a:rPr>
              <a:t>locs</a:t>
            </a:r>
            <a:r>
              <a:rPr lang="en-US" sz="1600" dirty="0">
                <a:latin typeface="Arial" panose="020B0604020202020204" pitchFamily="34" charset="0"/>
                <a:cs typeface="Arial" panose="020B0604020202020204" pitchFamily="34" charset="0"/>
              </a:rPr>
              <a:t> or twists can be braided or twisted to the scalp.  </a:t>
            </a:r>
          </a:p>
          <a:p>
            <a:pPr>
              <a:spcBef>
                <a:spcPts val="0"/>
              </a:spcBef>
            </a:pPr>
            <a:endParaRPr lang="en-US" sz="20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Panel in </a:t>
            </a:r>
            <a:r>
              <a:rPr lang="en-US" sz="1600" dirty="0">
                <a:latin typeface="Arial" panose="020B0604020202020204" pitchFamily="34" charset="0"/>
                <a:cs typeface="Arial" panose="020B0604020202020204" pitchFamily="34" charset="0"/>
              </a:rPr>
              <a:t>favor of authorizing “multiple” (do not limit by # of) hairstyles worn at once as long as it </a:t>
            </a:r>
            <a:r>
              <a:rPr lang="en-US" sz="1600" dirty="0" smtClean="0">
                <a:latin typeface="Arial" panose="020B0604020202020204" pitchFamily="34" charset="0"/>
                <a:cs typeface="Arial" panose="020B0604020202020204" pitchFamily="34" charset="0"/>
              </a:rPr>
              <a:t>is neat </a:t>
            </a:r>
            <a:r>
              <a:rPr lang="en-US" sz="1600" dirty="0">
                <a:latin typeface="Arial" panose="020B0604020202020204" pitchFamily="34" charset="0"/>
                <a:cs typeface="Arial" panose="020B0604020202020204" pitchFamily="34" charset="0"/>
              </a:rPr>
              <a:t>in appearance and doesn’t impact the wear of uniform and equipment.  </a:t>
            </a:r>
            <a:r>
              <a:rPr lang="en-US" sz="1600" dirty="0" smtClean="0">
                <a:latin typeface="Arial" panose="020B0604020202020204" pitchFamily="34" charset="0"/>
                <a:cs typeface="Arial" panose="020B0604020202020204" pitchFamily="34" charset="0"/>
              </a:rPr>
              <a:t>Provide imagery of what we </a:t>
            </a:r>
            <a:r>
              <a:rPr lang="en-US" sz="1600" dirty="0">
                <a:latin typeface="Arial" panose="020B0604020202020204" pitchFamily="34" charset="0"/>
                <a:cs typeface="Arial" panose="020B0604020202020204" pitchFamily="34" charset="0"/>
              </a:rPr>
              <a:t>are allowing in regard to multiple hairstyles</a:t>
            </a:r>
            <a:r>
              <a:rPr lang="en-US" sz="1600" dirty="0" smtClean="0">
                <a:latin typeface="Arial" panose="020B0604020202020204" pitchFamily="34" charset="0"/>
                <a:cs typeface="Arial" panose="020B0604020202020204" pitchFamily="34" charset="0"/>
              </a:rPr>
              <a:t>.</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Recommend </a:t>
            </a:r>
            <a:r>
              <a:rPr lang="en-US" sz="1600" dirty="0">
                <a:latin typeface="Arial" panose="020B0604020202020204" pitchFamily="34" charset="0"/>
                <a:cs typeface="Arial" panose="020B0604020202020204" pitchFamily="34" charset="0"/>
              </a:rPr>
              <a:t>altering/removing verbiage on dimensions of braids and cornrows (example: Each must have the same approximate size of spacing between the braids, cornrows, twist or </a:t>
            </a:r>
            <a:r>
              <a:rPr lang="en-US" sz="1600" dirty="0" err="1" smtClean="0">
                <a:latin typeface="Arial" panose="020B0604020202020204" pitchFamily="34" charset="0"/>
                <a:cs typeface="Arial" panose="020B0604020202020204" pitchFamily="34" charset="0"/>
              </a:rPr>
              <a:t>locs</a:t>
            </a:r>
            <a:r>
              <a:rPr lang="en-US" sz="1600" dirty="0" smtClean="0">
                <a:latin typeface="Arial" panose="020B0604020202020204" pitchFamily="34" charset="0"/>
                <a:cs typeface="Arial" panose="020B0604020202020204" pitchFamily="34" charset="0"/>
              </a:rPr>
              <a:t>).  This will allow flexibility in neatly styling the hair.</a:t>
            </a:r>
            <a:endParaRPr lang="en-US" sz="16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11</a:t>
            </a:fld>
            <a:endParaRPr lang="en-US" dirty="0"/>
          </a:p>
        </p:txBody>
      </p:sp>
      <p:cxnSp>
        <p:nvCxnSpPr>
          <p:cNvPr id="6" name="Straight Connector 5"/>
          <p:cNvCxnSpPr/>
          <p:nvPr/>
        </p:nvCxnSpPr>
        <p:spPr bwMode="auto">
          <a:xfrm>
            <a:off x="609600" y="26670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p:cNvPicPr>
            <a:picLocks noChangeAspect="1"/>
          </p:cNvPicPr>
          <p:nvPr/>
        </p:nvPicPr>
        <p:blipFill rotWithShape="1">
          <a:blip r:embed="rId3"/>
          <a:srcRect l="51036" t="54832" r="1296" b="2878"/>
          <a:stretch/>
        </p:blipFill>
        <p:spPr>
          <a:xfrm>
            <a:off x="7158038" y="3963988"/>
            <a:ext cx="1833562" cy="2057401"/>
          </a:xfrm>
          <a:prstGeom prst="rect">
            <a:avLst/>
          </a:prstGeom>
          <a:effectLst>
            <a:glow rad="127000">
              <a:schemeClr val="accent6"/>
            </a:glo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500" t="11899" r="25833"/>
          <a:stretch/>
        </p:blipFill>
        <p:spPr>
          <a:xfrm>
            <a:off x="7186611" y="1675801"/>
            <a:ext cx="1724027" cy="2184998"/>
          </a:xfrm>
          <a:prstGeom prst="rect">
            <a:avLst/>
          </a:prstGeom>
          <a:effectLst>
            <a:glow rad="279400">
              <a:schemeClr val="accent6"/>
            </a:glow>
          </a:effectLst>
        </p:spPr>
      </p:pic>
      <p:pic>
        <p:nvPicPr>
          <p:cNvPr id="5" name="Picture 4"/>
          <p:cNvPicPr>
            <a:picLocks noChangeAspect="1"/>
          </p:cNvPicPr>
          <p:nvPr/>
        </p:nvPicPr>
        <p:blipFill rotWithShape="1">
          <a:blip r:embed="rId3"/>
          <a:srcRect t="28205" r="47669" b="24806"/>
          <a:stretch/>
        </p:blipFill>
        <p:spPr>
          <a:xfrm>
            <a:off x="5181600" y="3937000"/>
            <a:ext cx="1971675" cy="2070101"/>
          </a:xfrm>
          <a:prstGeom prst="rect">
            <a:avLst/>
          </a:prstGeom>
          <a:effectLst>
            <a:glow rad="127000">
              <a:schemeClr val="accent6"/>
            </a:glo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6667" t="5906" r="22500" b="7098"/>
          <a:stretch/>
        </p:blipFill>
        <p:spPr>
          <a:xfrm>
            <a:off x="5291134" y="1658936"/>
            <a:ext cx="1804990" cy="2201863"/>
          </a:xfrm>
          <a:prstGeom prst="rect">
            <a:avLst/>
          </a:prstGeom>
          <a:effectLst>
            <a:glow rad="292100">
              <a:schemeClr val="accent6"/>
            </a:glow>
          </a:effectLst>
        </p:spPr>
      </p:pic>
      <p:cxnSp>
        <p:nvCxnSpPr>
          <p:cNvPr id="11" name="Straight Arrow Connector 10"/>
          <p:cNvCxnSpPr/>
          <p:nvPr/>
        </p:nvCxnSpPr>
        <p:spPr bwMode="auto">
          <a:xfrm>
            <a:off x="3810000" y="4114800"/>
            <a:ext cx="1066800" cy="0"/>
          </a:xfrm>
          <a:prstGeom prst="straightConnector1">
            <a:avLst/>
          </a:prstGeom>
          <a:solidFill>
            <a:schemeClr val="accent1"/>
          </a:solidFill>
          <a:ln w="57150" cap="flat" cmpd="sng" algn="ctr">
            <a:solidFill>
              <a:srgbClr val="00B050"/>
            </a:solidFill>
            <a:prstDash val="solid"/>
            <a:round/>
            <a:headEnd type="none" w="med" len="med"/>
            <a:tailEnd type="triangle"/>
          </a:ln>
          <a:effectLst/>
        </p:spPr>
      </p:cxnSp>
    </p:spTree>
    <p:extLst>
      <p:ext uri="{BB962C8B-B14F-4D97-AF65-F5344CB8AC3E}">
        <p14:creationId xmlns:p14="http://schemas.microsoft.com/office/powerpoint/2010/main" val="13310146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731838"/>
          </a:xfrm>
        </p:spPr>
        <p:txBody>
          <a:bodyPr/>
          <a:lstStyle/>
          <a:p>
            <a:r>
              <a:rPr lang="en-US" dirty="0" smtClean="0">
                <a:latin typeface="Arial" panose="020B0604020202020204" pitchFamily="34" charset="0"/>
                <a:cs typeface="Arial" panose="020B0604020202020204" pitchFamily="34" charset="0"/>
              </a:rPr>
              <a:t>Lipstick/Nail Polish</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447201"/>
            <a:ext cx="4800600" cy="4683725"/>
          </a:xfrm>
        </p:spPr>
        <p:txBody>
          <a:bodyPr/>
          <a:lstStyle/>
          <a:p>
            <a:r>
              <a:rPr lang="en-US" sz="1600" dirty="0">
                <a:latin typeface="Arial" panose="020B0604020202020204" pitchFamily="34" charset="0"/>
                <a:cs typeface="Arial" panose="020B0604020202020204" pitchFamily="34" charset="0"/>
              </a:rPr>
              <a:t>Amend </a:t>
            </a:r>
            <a:r>
              <a:rPr lang="en-US" sz="1600" dirty="0" smtClean="0">
                <a:latin typeface="Arial" panose="020B0604020202020204" pitchFamily="34" charset="0"/>
                <a:cs typeface="Arial" panose="020B0604020202020204" pitchFamily="34" charset="0"/>
              </a:rPr>
              <a:t>3-2 b.(3) &amp; </a:t>
            </a:r>
            <a:r>
              <a:rPr lang="en-US" sz="1600" dirty="0">
                <a:latin typeface="Arial" panose="020B0604020202020204" pitchFamily="34" charset="0"/>
                <a:cs typeface="Arial" panose="020B0604020202020204" pitchFamily="34" charset="0"/>
              </a:rPr>
              <a:t>c. </a:t>
            </a: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state Females will not wear shades of </a:t>
            </a:r>
            <a:r>
              <a:rPr lang="en-US" sz="1600" dirty="0" smtClean="0">
                <a:latin typeface="Arial" panose="020B0604020202020204" pitchFamily="34" charset="0"/>
                <a:cs typeface="Arial" panose="020B0604020202020204" pitchFamily="34" charset="0"/>
              </a:rPr>
              <a:t>lipstick and nail </a:t>
            </a:r>
            <a:r>
              <a:rPr lang="en-US" sz="1600" dirty="0">
                <a:latin typeface="Arial" panose="020B0604020202020204" pitchFamily="34" charset="0"/>
                <a:cs typeface="Arial" panose="020B0604020202020204" pitchFamily="34" charset="0"/>
              </a:rPr>
              <a:t>polish that </a:t>
            </a:r>
            <a:r>
              <a:rPr lang="en-US" sz="1600" dirty="0" smtClean="0">
                <a:latin typeface="Arial" panose="020B0604020202020204" pitchFamily="34" charset="0"/>
                <a:cs typeface="Arial" panose="020B0604020202020204" pitchFamily="34" charset="0"/>
              </a:rPr>
              <a:t>are extreme and present a professional appearance. </a:t>
            </a: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Panel in </a:t>
            </a:r>
            <a:r>
              <a:rPr lang="en-US" sz="1600" dirty="0">
                <a:latin typeface="Arial" panose="020B0604020202020204" pitchFamily="34" charset="0"/>
                <a:cs typeface="Arial" panose="020B0604020202020204" pitchFamily="34" charset="0"/>
              </a:rPr>
              <a:t>favor of authorizing shades of lipstick and nail polish that are NOT extreme.  Extreme colors include, but are not limited to: purple, gold, blue, black, white, bright (fire engine) red, </a:t>
            </a:r>
            <a:r>
              <a:rPr lang="en-US" sz="1600" dirty="0" smtClean="0">
                <a:latin typeface="Arial" panose="020B0604020202020204" pitchFamily="34" charset="0"/>
                <a:cs typeface="Arial" panose="020B0604020202020204" pitchFamily="34" charset="0"/>
              </a:rPr>
              <a:t>hot pink, yellow, </a:t>
            </a:r>
            <a:r>
              <a:rPr lang="en-US" sz="1600" dirty="0">
                <a:latin typeface="Arial" panose="020B0604020202020204" pitchFamily="34" charset="0"/>
                <a:cs typeface="Arial" panose="020B0604020202020204" pitchFamily="34" charset="0"/>
              </a:rPr>
              <a:t>and fluorescent/neon colors.  Prohibit shapes that are considered extreme such as coffin, ballerina, and stiletto.  </a:t>
            </a:r>
            <a:r>
              <a:rPr lang="en-US" sz="1600" dirty="0" smtClean="0">
                <a:latin typeface="Arial" panose="020B0604020202020204" pitchFamily="34" charset="0"/>
                <a:cs typeface="Arial" panose="020B0604020202020204" pitchFamily="34" charset="0"/>
              </a:rPr>
              <a:t>Also, allow American manicure for female Soldiers.</a:t>
            </a:r>
          </a:p>
          <a:p>
            <a:r>
              <a:rPr lang="en-US" sz="1600" dirty="0" smtClean="0">
                <a:latin typeface="Arial" panose="020B0604020202020204" pitchFamily="34" charset="0"/>
                <a:cs typeface="Arial" panose="020B0604020202020204" pitchFamily="34" charset="0"/>
              </a:rPr>
              <a:t>Panel also in </a:t>
            </a:r>
            <a:r>
              <a:rPr lang="en-US" sz="1600" dirty="0">
                <a:latin typeface="Arial" panose="020B0604020202020204" pitchFamily="34" charset="0"/>
                <a:cs typeface="Arial" panose="020B0604020202020204" pitchFamily="34" charset="0"/>
              </a:rPr>
              <a:t>favor of authorizing male Soldiers to wear clear nail polish to assist with maintaining a well-groomed </a:t>
            </a:r>
            <a:r>
              <a:rPr lang="en-US" sz="1600" dirty="0" smtClean="0">
                <a:latin typeface="Arial" panose="020B0604020202020204" pitchFamily="34" charset="0"/>
                <a:cs typeface="Arial" panose="020B0604020202020204" pitchFamily="34" charset="0"/>
              </a:rPr>
              <a:t>appearance and to assist with maintaining healthy nails, especially for male Soldiers’ hands that are constantly exposed to harsh chemicals.</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12</a:t>
            </a:fld>
            <a:endParaRPr lang="en-US" dirty="0"/>
          </a:p>
        </p:txBody>
      </p:sp>
      <p:pic>
        <p:nvPicPr>
          <p:cNvPr id="5" name="Picture 4"/>
          <p:cNvPicPr>
            <a:picLocks noChangeAspect="1"/>
          </p:cNvPicPr>
          <p:nvPr/>
        </p:nvPicPr>
        <p:blipFill>
          <a:blip r:embed="rId3"/>
          <a:stretch>
            <a:fillRect/>
          </a:stretch>
        </p:blipFill>
        <p:spPr>
          <a:xfrm>
            <a:off x="5981699" y="1399517"/>
            <a:ext cx="3124200" cy="4932091"/>
          </a:xfrm>
          <a:prstGeom prst="rect">
            <a:avLst/>
          </a:prstGeom>
        </p:spPr>
      </p:pic>
      <p:cxnSp>
        <p:nvCxnSpPr>
          <p:cNvPr id="7" name="Straight Connector 6"/>
          <p:cNvCxnSpPr/>
          <p:nvPr/>
        </p:nvCxnSpPr>
        <p:spPr bwMode="auto">
          <a:xfrm>
            <a:off x="723904" y="2614616"/>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1" y="4691064"/>
            <a:ext cx="1414462" cy="1482726"/>
          </a:xfrm>
          <a:prstGeom prst="rect">
            <a:avLst/>
          </a:prstGeom>
          <a:effectLst>
            <a:glow rad="127000">
              <a:schemeClr val="accent6"/>
            </a:glow>
          </a:effectLst>
        </p:spPr>
      </p:pic>
      <p:cxnSp>
        <p:nvCxnSpPr>
          <p:cNvPr id="10" name="Straight Arrow Connector 9"/>
          <p:cNvCxnSpPr/>
          <p:nvPr/>
        </p:nvCxnSpPr>
        <p:spPr bwMode="auto">
          <a:xfrm flipV="1">
            <a:off x="4743452" y="5685352"/>
            <a:ext cx="1238247" cy="18204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8889" r="13333"/>
          <a:stretch/>
        </p:blipFill>
        <p:spPr>
          <a:xfrm rot="16200000">
            <a:off x="7583522" y="1720879"/>
            <a:ext cx="1600200" cy="1177866"/>
          </a:xfrm>
          <a:prstGeom prst="rect">
            <a:avLst/>
          </a:prstGeom>
        </p:spPr>
      </p:pic>
      <p:cxnSp>
        <p:nvCxnSpPr>
          <p:cNvPr id="12" name="Straight Connector 11"/>
          <p:cNvCxnSpPr/>
          <p:nvPr/>
        </p:nvCxnSpPr>
        <p:spPr bwMode="auto">
          <a:xfrm>
            <a:off x="7766113" y="1600200"/>
            <a:ext cx="1177866" cy="457359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7780401" y="1600200"/>
            <a:ext cx="1177866" cy="4530726"/>
          </a:xfrm>
          <a:prstGeom prst="line">
            <a:avLst/>
          </a:prstGeom>
          <a:solidFill>
            <a:schemeClr val="accent1"/>
          </a:solidFill>
          <a:ln w="88900" cap="flat" cmpd="sng" algn="ctr">
            <a:solidFill>
              <a:srgbClr val="FF0000"/>
            </a:solidFill>
            <a:prstDash val="solid"/>
            <a:round/>
            <a:headEnd type="none" w="med" len="med"/>
            <a:tailEnd type="none" w="med" len="med"/>
          </a:ln>
          <a:effectLst/>
        </p:spPr>
      </p:cxn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6667" t="5556" r="35000" b="77778"/>
          <a:stretch/>
        </p:blipFill>
        <p:spPr>
          <a:xfrm>
            <a:off x="6100761" y="1547810"/>
            <a:ext cx="1503432" cy="1533526"/>
          </a:xfrm>
          <a:prstGeom prst="rect">
            <a:avLst/>
          </a:prstGeom>
        </p:spPr>
      </p:pic>
    </p:spTree>
    <p:extLst>
      <p:ext uri="{BB962C8B-B14F-4D97-AF65-F5344CB8AC3E}">
        <p14:creationId xmlns:p14="http://schemas.microsoft.com/office/powerpoint/2010/main" val="34238686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Earrings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1" y="1569334"/>
            <a:ext cx="4961648" cy="4450466"/>
          </a:xfrm>
        </p:spPr>
        <p:txBody>
          <a:bodyPr/>
          <a:lstStyle/>
          <a:p>
            <a:r>
              <a:rPr lang="en-US" sz="1600" dirty="0" smtClean="0">
                <a:latin typeface="Arial" panose="020B0604020202020204" pitchFamily="34" charset="0"/>
                <a:cs typeface="Arial" panose="020B0604020202020204" pitchFamily="34" charset="0"/>
              </a:rPr>
              <a:t>Amend </a:t>
            </a:r>
            <a:r>
              <a:rPr lang="en-US" sz="1600" dirty="0">
                <a:latin typeface="Arial" panose="020B0604020202020204" pitchFamily="34" charset="0"/>
                <a:cs typeface="Arial" panose="020B0604020202020204" pitchFamily="34" charset="0"/>
              </a:rPr>
              <a:t>para. 3-4(d) to authorize female Soldiers to wear earrings in the Army Combat Uniform (ACU).  This will be optional for the Soldier and not worn in a deployed or field environment.  </a:t>
            </a:r>
            <a:endParaRPr lang="en-US" sz="1600" dirty="0" smtClean="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Panel in </a:t>
            </a:r>
            <a:r>
              <a:rPr lang="en-US" sz="1600" dirty="0">
                <a:latin typeface="Arial" panose="020B0604020202020204" pitchFamily="34" charset="0"/>
                <a:cs typeface="Arial" panose="020B0604020202020204" pitchFamily="34" charset="0"/>
              </a:rPr>
              <a:t>favor of authorizing the optional wear of </a:t>
            </a:r>
            <a:r>
              <a:rPr lang="en-US" sz="1600" dirty="0" smtClean="0">
                <a:latin typeface="Arial" panose="020B0604020202020204" pitchFamily="34" charset="0"/>
                <a:cs typeface="Arial" panose="020B0604020202020204" pitchFamily="34" charset="0"/>
              </a:rPr>
              <a:t>earrings for female Soldiers in </a:t>
            </a:r>
            <a:r>
              <a:rPr lang="en-US" sz="1600" dirty="0">
                <a:latin typeface="Arial" panose="020B0604020202020204" pitchFamily="34" charset="0"/>
                <a:cs typeface="Arial" panose="020B0604020202020204" pitchFamily="34" charset="0"/>
              </a:rPr>
              <a:t>the Army Combat Uniform (ACU). </a:t>
            </a:r>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Only </a:t>
            </a:r>
            <a:r>
              <a:rPr lang="en-US" sz="1600" dirty="0">
                <a:latin typeface="Arial" panose="020B0604020202020204" pitchFamily="34" charset="0"/>
                <a:cs typeface="Arial" panose="020B0604020202020204" pitchFamily="34" charset="0"/>
              </a:rPr>
              <a:t>in </a:t>
            </a:r>
            <a:r>
              <a:rPr lang="en-US" sz="1600" dirty="0" smtClean="0">
                <a:latin typeface="Arial" panose="020B0604020202020204" pitchFamily="34" charset="0"/>
                <a:cs typeface="Arial" panose="020B0604020202020204" pitchFamily="34" charset="0"/>
              </a:rPr>
              <a:t>Garrison; </a:t>
            </a:r>
            <a:r>
              <a:rPr lang="en-US" sz="1600" dirty="0">
                <a:latin typeface="Arial" panose="020B0604020202020204" pitchFamily="34" charset="0"/>
                <a:cs typeface="Arial" panose="020B0604020202020204" pitchFamily="34" charset="0"/>
              </a:rPr>
              <a:t>commanders will determine if earrings can be worn if it increases the risk of a safety hazard. </a:t>
            </a:r>
          </a:p>
          <a:p>
            <a:r>
              <a:rPr lang="en-US" sz="1600" dirty="0" smtClean="0">
                <a:latin typeface="Arial" panose="020B0604020202020204" pitchFamily="34" charset="0"/>
                <a:cs typeface="Arial" panose="020B0604020202020204" pitchFamily="34" charset="0"/>
              </a:rPr>
              <a:t>Not </a:t>
            </a:r>
            <a:r>
              <a:rPr lang="en-US" sz="1600" dirty="0">
                <a:latin typeface="Arial" panose="020B0604020202020204" pitchFamily="34" charset="0"/>
                <a:cs typeface="Arial" panose="020B0604020202020204" pitchFamily="34" charset="0"/>
              </a:rPr>
              <a:t>in a field environment, </a:t>
            </a:r>
            <a:r>
              <a:rPr lang="en-US" sz="1600" dirty="0" smtClean="0">
                <a:latin typeface="Arial" panose="020B0604020202020204" pitchFamily="34" charset="0"/>
                <a:cs typeface="Arial" panose="020B0604020202020204" pitchFamily="34" charset="0"/>
              </a:rPr>
              <a:t>tactical training or </a:t>
            </a:r>
            <a:r>
              <a:rPr lang="en-US" sz="1600" dirty="0">
                <a:latin typeface="Arial" panose="020B0604020202020204" pitchFamily="34" charset="0"/>
                <a:cs typeface="Arial" panose="020B0604020202020204" pitchFamily="34" charset="0"/>
              </a:rPr>
              <a:t>combat </a:t>
            </a:r>
            <a:r>
              <a:rPr lang="en-US" sz="1600" dirty="0" smtClean="0">
                <a:latin typeface="Arial" panose="020B0604020202020204" pitchFamily="34" charset="0"/>
                <a:cs typeface="Arial" panose="020B0604020202020204" pitchFamily="34" charset="0"/>
              </a:rPr>
              <a:t>deployments.</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13</a:t>
            </a:fld>
            <a:endParaRPr lang="en-US" dirty="0"/>
          </a:p>
        </p:txBody>
      </p:sp>
      <p:cxnSp>
        <p:nvCxnSpPr>
          <p:cNvPr id="6" name="Straight Connector 5"/>
          <p:cNvCxnSpPr/>
          <p:nvPr/>
        </p:nvCxnSpPr>
        <p:spPr bwMode="auto">
          <a:xfrm>
            <a:off x="609600" y="27432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606" t="10000" r="25562"/>
          <a:stretch/>
        </p:blipFill>
        <p:spPr>
          <a:xfrm>
            <a:off x="7807855" y="1426793"/>
            <a:ext cx="969972" cy="1221151"/>
          </a:xfrm>
          <a:prstGeom prst="rect">
            <a:avLst/>
          </a:prstGeom>
          <a:effectLst>
            <a:glow rad="127000">
              <a:schemeClr val="accent6"/>
            </a:glo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406" t="7778" r="15578" b="30849"/>
          <a:stretch/>
        </p:blipFill>
        <p:spPr>
          <a:xfrm>
            <a:off x="7804513" y="4021011"/>
            <a:ext cx="1014790" cy="1184397"/>
          </a:xfrm>
          <a:prstGeom prst="rect">
            <a:avLst/>
          </a:prstGeom>
          <a:effectLst>
            <a:glow rad="127000">
              <a:schemeClr val="accent6"/>
            </a:glo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5901" t="5555" r="21149" b="7778"/>
          <a:stretch/>
        </p:blipFill>
        <p:spPr>
          <a:xfrm>
            <a:off x="7794412" y="2773235"/>
            <a:ext cx="996858" cy="1108197"/>
          </a:xfrm>
          <a:prstGeom prst="rect">
            <a:avLst/>
          </a:prstGeom>
          <a:effectLst>
            <a:glow rad="127000">
              <a:schemeClr val="accent6"/>
            </a:glow>
          </a:effectLst>
        </p:spPr>
      </p:pic>
      <p:pic>
        <p:nvPicPr>
          <p:cNvPr id="11" name="Picture 10"/>
          <p:cNvPicPr>
            <a:picLocks noChangeAspect="1"/>
          </p:cNvPicPr>
          <p:nvPr/>
        </p:nvPicPr>
        <p:blipFill>
          <a:blip r:embed="rId6"/>
          <a:stretch>
            <a:fillRect/>
          </a:stretch>
        </p:blipFill>
        <p:spPr>
          <a:xfrm>
            <a:off x="5620744" y="1417110"/>
            <a:ext cx="1999256" cy="1834708"/>
          </a:xfrm>
          <a:prstGeom prst="rect">
            <a:avLst/>
          </a:prstGeom>
          <a:effectLst>
            <a:glow rad="127000">
              <a:schemeClr val="accent6"/>
            </a:glow>
          </a:effectLst>
        </p:spPr>
      </p:pic>
      <p:pic>
        <p:nvPicPr>
          <p:cNvPr id="12" name="Picture 11"/>
          <p:cNvPicPr>
            <a:picLocks noChangeAspect="1"/>
          </p:cNvPicPr>
          <p:nvPr/>
        </p:nvPicPr>
        <p:blipFill>
          <a:blip r:embed="rId7"/>
          <a:stretch>
            <a:fillRect/>
          </a:stretch>
        </p:blipFill>
        <p:spPr>
          <a:xfrm>
            <a:off x="5076824" y="2718152"/>
            <a:ext cx="1836605" cy="2234848"/>
          </a:xfrm>
          <a:prstGeom prst="rect">
            <a:avLst/>
          </a:prstGeom>
          <a:effectLst>
            <a:glow rad="127000">
              <a:schemeClr val="accent6">
                <a:alpha val="85000"/>
              </a:schemeClr>
            </a:glow>
          </a:effectLst>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27501" t="6714" r="24166" b="7884"/>
          <a:stretch/>
        </p:blipFill>
        <p:spPr>
          <a:xfrm>
            <a:off x="7782292" y="5273547"/>
            <a:ext cx="1052384" cy="1212973"/>
          </a:xfrm>
          <a:prstGeom prst="rect">
            <a:avLst/>
          </a:prstGeom>
          <a:effectLst>
            <a:glow rad="127000">
              <a:schemeClr val="accent6"/>
            </a:glow>
          </a:effectLst>
        </p:spPr>
      </p:pic>
      <p:pic>
        <p:nvPicPr>
          <p:cNvPr id="5" name="Picture 4"/>
          <p:cNvPicPr>
            <a:picLocks noChangeAspect="1"/>
          </p:cNvPicPr>
          <p:nvPr/>
        </p:nvPicPr>
        <p:blipFill>
          <a:blip r:embed="rId9"/>
          <a:stretch>
            <a:fillRect/>
          </a:stretch>
        </p:blipFill>
        <p:spPr>
          <a:xfrm>
            <a:off x="5953128" y="4571472"/>
            <a:ext cx="1686485" cy="1671346"/>
          </a:xfrm>
          <a:prstGeom prst="rect">
            <a:avLst/>
          </a:prstGeom>
          <a:effectLst>
            <a:glow rad="127000">
              <a:schemeClr val="accent6"/>
            </a:glow>
          </a:effectLst>
        </p:spPr>
      </p:pic>
    </p:spTree>
    <p:extLst>
      <p:ext uri="{BB962C8B-B14F-4D97-AF65-F5344CB8AC3E}">
        <p14:creationId xmlns:p14="http://schemas.microsoft.com/office/powerpoint/2010/main" val="22853997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31838"/>
          </a:xfrm>
        </p:spPr>
        <p:txBody>
          <a:bodyPr/>
          <a:lstStyle/>
          <a:p>
            <a:r>
              <a:rPr lang="en-US" dirty="0" smtClean="0">
                <a:latin typeface="Arial" panose="020B0604020202020204" pitchFamily="34" charset="0"/>
                <a:cs typeface="Arial" panose="020B0604020202020204" pitchFamily="34" charset="0"/>
              </a:rPr>
              <a:t>Remove Offensive Wording</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447201"/>
            <a:ext cx="5638800" cy="3429599"/>
          </a:xfrm>
        </p:spPr>
        <p:txBody>
          <a:bodyPr/>
          <a:lstStyle/>
          <a:p>
            <a:pPr>
              <a:spcBef>
                <a:spcPts val="0"/>
              </a:spcBef>
            </a:pPr>
            <a:r>
              <a:rPr lang="en-US" sz="1200" dirty="0">
                <a:latin typeface="Arial" panose="020B0604020202020204" pitchFamily="34" charset="0"/>
                <a:cs typeface="Arial" panose="020B0604020202020204" pitchFamily="34" charset="0"/>
              </a:rPr>
              <a:t>Remove the Following words in AR 670-1:</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dirty="0" smtClean="0">
                <a:latin typeface="Arial" panose="020B0604020202020204" pitchFamily="34" charset="0"/>
                <a:cs typeface="Arial" panose="020B0604020202020204" pitchFamily="34" charset="0"/>
              </a:rPr>
              <a:t>“Fu Manchu” and “Mohawk</a:t>
            </a:r>
            <a:r>
              <a:rPr lang="en-US" sz="1200" dirty="0">
                <a:latin typeface="Arial" panose="020B0604020202020204" pitchFamily="34" charset="0"/>
                <a:cs typeface="Arial" panose="020B0604020202020204" pitchFamily="34" charset="0"/>
              </a:rPr>
              <a:t>” - the </a:t>
            </a:r>
            <a:r>
              <a:rPr lang="en-US" sz="1200" dirty="0" err="1">
                <a:latin typeface="Arial" panose="020B0604020202020204" pitchFamily="34" charset="0"/>
                <a:cs typeface="Arial" panose="020B0604020202020204" pitchFamily="34" charset="0"/>
              </a:rPr>
              <a:t>mohawk</a:t>
            </a:r>
            <a:r>
              <a:rPr lang="en-US" sz="1200" dirty="0">
                <a:latin typeface="Arial" panose="020B0604020202020204" pitchFamily="34" charset="0"/>
                <a:cs typeface="Arial" panose="020B0604020202020204" pitchFamily="34" charset="0"/>
              </a:rPr>
              <a:t> hairstyle takes its name from the people of the Mohawk </a:t>
            </a:r>
            <a:r>
              <a:rPr lang="en-US" sz="1200" dirty="0" smtClean="0">
                <a:latin typeface="Arial" panose="020B0604020202020204" pitchFamily="34" charset="0"/>
                <a:cs typeface="Arial" panose="020B0604020202020204" pitchFamily="34" charset="0"/>
              </a:rPr>
              <a:t>nation.  Fu Manchu has been considered offensive to Asian Culture.</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dirty="0">
                <a:latin typeface="Arial" panose="020B0604020202020204" pitchFamily="34" charset="0"/>
                <a:cs typeface="Arial" panose="020B0604020202020204" pitchFamily="34" charset="0"/>
              </a:rPr>
              <a:t>“Dreadlocks” and change to “</a:t>
            </a:r>
            <a:r>
              <a:rPr lang="en-US" sz="1200" dirty="0" err="1">
                <a:latin typeface="Arial" panose="020B0604020202020204" pitchFamily="34" charset="0"/>
                <a:cs typeface="Arial" panose="020B0604020202020204" pitchFamily="34" charset="0"/>
              </a:rPr>
              <a:t>Locs</a:t>
            </a:r>
            <a:r>
              <a:rPr lang="en-US" sz="1200" dirty="0">
                <a:latin typeface="Arial" panose="020B0604020202020204" pitchFamily="34" charset="0"/>
                <a:cs typeface="Arial" panose="020B0604020202020204" pitchFamily="34" charset="0"/>
              </a:rPr>
              <a:t>”, the term dreadlocks has ties to the American Slavery experience. </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dirty="0">
                <a:latin typeface="Arial" panose="020B0604020202020204" pitchFamily="34" charset="0"/>
                <a:cs typeface="Arial" panose="020B0604020202020204" pitchFamily="34" charset="0"/>
              </a:rPr>
              <a:t>“Eccentric” and “Faddish”, these words seem to target a specific demographic.  The words “Extreme” and “exaggerated” are sufficient when describing violations to the Grooming and Appearance Standard</a:t>
            </a:r>
            <a:r>
              <a:rPr lang="en-US" sz="1200" dirty="0" smtClean="0">
                <a:latin typeface="Arial" panose="020B0604020202020204" pitchFamily="34" charset="0"/>
                <a:cs typeface="Arial" panose="020B0604020202020204" pitchFamily="34" charset="0"/>
              </a:rPr>
              <a:t>.</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dirty="0">
                <a:latin typeface="Arial" panose="020B0604020202020204" pitchFamily="34" charset="0"/>
                <a:cs typeface="Arial" panose="020B0604020202020204" pitchFamily="34" charset="0"/>
              </a:rPr>
              <a:t>“Discretion of the commander” and “professional” are a subjective phrase and term, but can be mitigated through education of the regulation, visual representations, color swatches, </a:t>
            </a:r>
            <a:r>
              <a:rPr lang="en-US" sz="1200" dirty="0" smtClean="0">
                <a:latin typeface="Arial" panose="020B0604020202020204" pitchFamily="34" charset="0"/>
                <a:cs typeface="Arial" panose="020B0604020202020204" pitchFamily="34" charset="0"/>
              </a:rPr>
              <a:t>and familiarity of hair styles </a:t>
            </a:r>
            <a:r>
              <a:rPr lang="en-US" sz="1200" dirty="0">
                <a:latin typeface="Arial" panose="020B0604020202020204" pitchFamily="34" charset="0"/>
                <a:cs typeface="Arial" panose="020B0604020202020204" pitchFamily="34" charset="0"/>
              </a:rPr>
              <a:t>and textures.</a:t>
            </a:r>
          </a:p>
          <a:p>
            <a:endParaRPr lang="en-US" sz="1400" dirty="0"/>
          </a:p>
          <a:p>
            <a:endParaRPr lang="en-US" sz="1400" dirty="0"/>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14</a:t>
            </a:fld>
            <a:endParaRPr lang="en-US" dirty="0"/>
          </a:p>
        </p:txBody>
      </p:sp>
      <p:pic>
        <p:nvPicPr>
          <p:cNvPr id="5" name="Picture 4"/>
          <p:cNvPicPr>
            <a:picLocks noChangeAspect="1"/>
          </p:cNvPicPr>
          <p:nvPr/>
        </p:nvPicPr>
        <p:blipFill>
          <a:blip r:embed="rId3"/>
          <a:stretch>
            <a:fillRect/>
          </a:stretch>
        </p:blipFill>
        <p:spPr>
          <a:xfrm>
            <a:off x="5943600" y="1265237"/>
            <a:ext cx="3131122" cy="3445767"/>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318" r="12407"/>
          <a:stretch/>
        </p:blipFill>
        <p:spPr>
          <a:xfrm flipH="1">
            <a:off x="6222637" y="3834265"/>
            <a:ext cx="661126" cy="881502"/>
          </a:xfrm>
          <a:prstGeom prst="rect">
            <a:avLst/>
          </a:prstGeom>
          <a:effectLst>
            <a:glow rad="127000">
              <a:schemeClr val="accent6"/>
            </a:glow>
          </a:effectLst>
        </p:spPr>
      </p:pic>
      <p:sp>
        <p:nvSpPr>
          <p:cNvPr id="8" name="Rectangle 7"/>
          <p:cNvSpPr/>
          <p:nvPr/>
        </p:nvSpPr>
        <p:spPr>
          <a:xfrm>
            <a:off x="152400" y="5078849"/>
            <a:ext cx="8763000" cy="954107"/>
          </a:xfrm>
          <a:prstGeom prst="rect">
            <a:avLst/>
          </a:prstGeom>
        </p:spPr>
        <p:txBody>
          <a:bodyPr wrap="square">
            <a:spAutoFit/>
          </a:bodyPr>
          <a:lstStyle/>
          <a:p>
            <a:r>
              <a:rPr lang="en-US" sz="1400" dirty="0" smtClean="0"/>
              <a:t>Panel </a:t>
            </a:r>
            <a:r>
              <a:rPr lang="en-US" sz="1400" dirty="0"/>
              <a:t>in favor of removal of potentially offensive/weaponized wording such as </a:t>
            </a:r>
            <a:r>
              <a:rPr lang="en-US" sz="1400" i="1" dirty="0"/>
              <a:t>Mohawk, Fu Manchu, Dreadlock, Eccentric, and Faddish </a:t>
            </a:r>
            <a:r>
              <a:rPr lang="en-US" sz="1400" dirty="0"/>
              <a:t>and replace with alternative verbiage.  Adding clarity on wording/phrases such as </a:t>
            </a:r>
            <a:r>
              <a:rPr lang="en-US" sz="1400" i="1" dirty="0"/>
              <a:t>professional appearance </a:t>
            </a:r>
            <a:r>
              <a:rPr lang="en-US" sz="1400" dirty="0"/>
              <a:t>and provide guidance such as “</a:t>
            </a:r>
            <a:r>
              <a:rPr lang="en-US" sz="1400" i="1" dirty="0"/>
              <a:t>based on safety, good order, and discipline</a:t>
            </a:r>
            <a:r>
              <a:rPr lang="en-US" sz="1400" dirty="0"/>
              <a:t>” instead of solely relying on the phrase “</a:t>
            </a:r>
            <a:r>
              <a:rPr lang="en-US" sz="1400" i="1" dirty="0"/>
              <a:t>At the discretion of the commander</a:t>
            </a:r>
            <a:r>
              <a:rPr lang="en-US" sz="1400" dirty="0"/>
              <a:t>”.</a:t>
            </a:r>
          </a:p>
        </p:txBody>
      </p:sp>
      <p:cxnSp>
        <p:nvCxnSpPr>
          <p:cNvPr id="9" name="Straight Connector 8"/>
          <p:cNvCxnSpPr/>
          <p:nvPr/>
        </p:nvCxnSpPr>
        <p:spPr bwMode="auto">
          <a:xfrm>
            <a:off x="1371600" y="48006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2064430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503905" y="1923262"/>
            <a:ext cx="1478167" cy="171462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9820" b="25914"/>
          <a:stretch/>
        </p:blipFill>
        <p:spPr>
          <a:xfrm>
            <a:off x="7609662" y="4459932"/>
            <a:ext cx="1381938" cy="1630092"/>
          </a:xfrm>
          <a:prstGeom prst="rect">
            <a:avLst/>
          </a:prstGeom>
          <a:effectLst>
            <a:glow rad="127000">
              <a:schemeClr val="accent6"/>
            </a:glow>
          </a:effectLst>
        </p:spPr>
      </p:pic>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Update Imagery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816332"/>
            <a:ext cx="4218248" cy="3898668"/>
          </a:xfrm>
        </p:spPr>
        <p:txBody>
          <a:bodyPr/>
          <a:lstStyle/>
          <a:p>
            <a:pPr>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Recommend updating current imagery and adding detailed images to assist Soldiers and Leaders.</a:t>
            </a:r>
          </a:p>
          <a:p>
            <a:pPr>
              <a:buFont typeface="Wingdings" panose="05000000000000000000" pitchFamily="2" charset="2"/>
              <a:buChar char="q"/>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Panel in </a:t>
            </a:r>
            <a:r>
              <a:rPr lang="en-US" sz="1600" dirty="0">
                <a:latin typeface="Arial" panose="020B0604020202020204" pitchFamily="34" charset="0"/>
                <a:cs typeface="Arial" panose="020B0604020202020204" pitchFamily="34" charset="0"/>
              </a:rPr>
              <a:t>favor of </a:t>
            </a:r>
            <a:r>
              <a:rPr lang="en-US" sz="1600" dirty="0" smtClean="0">
                <a:latin typeface="Arial" panose="020B0604020202020204" pitchFamily="34" charset="0"/>
                <a:cs typeface="Arial" panose="020B0604020202020204" pitchFamily="34" charset="0"/>
              </a:rPr>
              <a:t>adding imagery to </a:t>
            </a:r>
            <a:r>
              <a:rPr lang="en-US" sz="1600" dirty="0">
                <a:latin typeface="Arial" panose="020B0604020202020204" pitchFamily="34" charset="0"/>
                <a:cs typeface="Arial" panose="020B0604020202020204" pitchFamily="34" charset="0"/>
              </a:rPr>
              <a:t>equip the Army with specific examples for standards in regard to grooming and appearance</a:t>
            </a:r>
            <a:r>
              <a:rPr lang="en-US" sz="1600" dirty="0" smtClean="0">
                <a:latin typeface="Arial" panose="020B0604020202020204" pitchFamily="34" charset="0"/>
                <a:cs typeface="Arial" panose="020B0604020202020204" pitchFamily="34" charset="0"/>
              </a:rPr>
              <a:t>. Provide specifics on what right and wrong looks like.</a:t>
            </a: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q"/>
            </a:pPr>
            <a:r>
              <a:rPr lang="en-US" sz="1600" dirty="0" smtClean="0">
                <a:latin typeface="Arial" panose="020B0604020202020204" pitchFamily="34" charset="0"/>
                <a:cs typeface="Arial" panose="020B0604020202020204" pitchFamily="34" charset="0"/>
              </a:rPr>
              <a:t>Recommended </a:t>
            </a:r>
            <a:r>
              <a:rPr lang="en-US" sz="1600" dirty="0">
                <a:latin typeface="Arial" panose="020B0604020202020204" pitchFamily="34" charset="0"/>
                <a:cs typeface="Arial" panose="020B0604020202020204" pitchFamily="34" charset="0"/>
              </a:rPr>
              <a:t>verbiage for the examples – “Not all encompassing, this is to provide a general overview”.</a:t>
            </a:r>
          </a:p>
          <a:p>
            <a:pPr>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15</a:t>
            </a:fld>
            <a:endParaRPr lang="en-US" dirty="0"/>
          </a:p>
        </p:txBody>
      </p:sp>
      <p:pic>
        <p:nvPicPr>
          <p:cNvPr id="5" name="Picture 4"/>
          <p:cNvPicPr>
            <a:picLocks noChangeAspect="1"/>
          </p:cNvPicPr>
          <p:nvPr/>
        </p:nvPicPr>
        <p:blipFill>
          <a:blip r:embed="rId5"/>
          <a:stretch>
            <a:fillRect/>
          </a:stretch>
        </p:blipFill>
        <p:spPr>
          <a:xfrm>
            <a:off x="5541005" y="4353712"/>
            <a:ext cx="2002795" cy="180796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4492" t="3333" r="6001" b="64141"/>
          <a:stretch/>
        </p:blipFill>
        <p:spPr>
          <a:xfrm>
            <a:off x="6019800" y="1977462"/>
            <a:ext cx="1371600" cy="1615977"/>
          </a:xfrm>
          <a:prstGeom prst="rect">
            <a:avLst/>
          </a:prstGeom>
          <a:effectLst>
            <a:glow rad="127000">
              <a:schemeClr val="accent6"/>
            </a:glow>
          </a:effectLst>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4378" t="7777" r="50000" b="22223"/>
          <a:stretch/>
        </p:blipFill>
        <p:spPr>
          <a:xfrm>
            <a:off x="4386363" y="3129393"/>
            <a:ext cx="1102847" cy="2979681"/>
          </a:xfrm>
          <a:prstGeom prst="rect">
            <a:avLst/>
          </a:prstGeom>
          <a:effectLst>
            <a:glow rad="127000">
              <a:schemeClr val="accent6"/>
            </a:glo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288" y="1923262"/>
            <a:ext cx="1524000" cy="2038666"/>
          </a:xfrm>
          <a:prstGeom prst="rect">
            <a:avLst/>
          </a:prstGeom>
          <a:effectLst>
            <a:glow rad="127000">
              <a:schemeClr val="accent6"/>
            </a:glow>
          </a:effectLst>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b="66024"/>
          <a:stretch/>
        </p:blipFill>
        <p:spPr>
          <a:xfrm>
            <a:off x="5800205" y="3819660"/>
            <a:ext cx="3181867" cy="509767"/>
          </a:xfrm>
          <a:prstGeom prst="rect">
            <a:avLst/>
          </a:prstGeom>
          <a:effectLst>
            <a:glow rad="127000">
              <a:schemeClr val="accent6"/>
            </a:glow>
          </a:effectLst>
        </p:spPr>
      </p:pic>
      <p:cxnSp>
        <p:nvCxnSpPr>
          <p:cNvPr id="13" name="Straight Connector 12"/>
          <p:cNvCxnSpPr/>
          <p:nvPr/>
        </p:nvCxnSpPr>
        <p:spPr bwMode="auto">
          <a:xfrm>
            <a:off x="609600" y="27432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3976189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Questions</a:t>
            </a:r>
            <a:endParaRPr lang="en-US"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2987429" y="1447800"/>
            <a:ext cx="3169141" cy="4683125"/>
          </a:xfrm>
          <a:prstGeom prst="rect">
            <a:avLst/>
          </a:prstGeom>
        </p:spPr>
      </p:pic>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16</a:t>
            </a:fld>
            <a:endParaRPr lang="en-US" dirty="0"/>
          </a:p>
        </p:txBody>
      </p:sp>
    </p:spTree>
    <p:extLst>
      <p:ext uri="{BB962C8B-B14F-4D97-AF65-F5344CB8AC3E}">
        <p14:creationId xmlns:p14="http://schemas.microsoft.com/office/powerpoint/2010/main" val="23323304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7562"/>
            <a:ext cx="8229600" cy="731838"/>
          </a:xfrm>
        </p:spPr>
        <p:txBody>
          <a:bodyPr/>
          <a:lstStyle/>
          <a:p>
            <a:r>
              <a:rPr lang="en-US" dirty="0" smtClean="0">
                <a:latin typeface="Arial" panose="020B0604020202020204" pitchFamily="34" charset="0"/>
                <a:cs typeface="Arial" panose="020B0604020202020204" pitchFamily="34" charset="0"/>
              </a:rPr>
              <a:t>BACK – UP SLIDES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17</a:t>
            </a:fld>
            <a:endParaRPr lang="en-US" dirty="0"/>
          </a:p>
        </p:txBody>
      </p:sp>
    </p:spTree>
    <p:extLst>
      <p:ext uri="{BB962C8B-B14F-4D97-AF65-F5344CB8AC3E}">
        <p14:creationId xmlns:p14="http://schemas.microsoft.com/office/powerpoint/2010/main" val="365756382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Agenda - Topics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640875"/>
            <a:ext cx="8610600" cy="4683725"/>
          </a:xfrm>
        </p:spPr>
        <p:txBody>
          <a:bodyPr/>
          <a:lstStyle/>
          <a:p>
            <a:r>
              <a:rPr lang="en-US" sz="1800" dirty="0" smtClean="0">
                <a:latin typeface="Arial" panose="020B0604020202020204" pitchFamily="34" charset="0"/>
                <a:cs typeface="Arial" panose="020B0604020202020204" pitchFamily="34" charset="0"/>
              </a:rPr>
              <a:t>Review Panel / SME Team Breakdown</a:t>
            </a:r>
          </a:p>
          <a:p>
            <a:r>
              <a:rPr lang="en-US" sz="1800" dirty="0" smtClean="0">
                <a:latin typeface="Arial" panose="020B0604020202020204" pitchFamily="34" charset="0"/>
                <a:cs typeface="Arial" panose="020B0604020202020204" pitchFamily="34" charset="0"/>
              </a:rPr>
              <a:t>Mission – Purpose – End state</a:t>
            </a:r>
          </a:p>
          <a:p>
            <a:pPr lvl="1"/>
            <a:r>
              <a:rPr lang="en-US" sz="1600" dirty="0" smtClean="0">
                <a:latin typeface="Arial" panose="020B0604020202020204" pitchFamily="34" charset="0"/>
                <a:cs typeface="Arial" panose="020B0604020202020204" pitchFamily="34" charset="0"/>
              </a:rPr>
              <a:t>1. </a:t>
            </a:r>
            <a:r>
              <a:rPr lang="en-US" sz="1600" dirty="0">
                <a:latin typeface="Arial" panose="020B0604020202020204" pitchFamily="34" charset="0"/>
                <a:cs typeface="Arial" panose="020B0604020202020204" pitchFamily="34" charset="0"/>
              </a:rPr>
              <a:t>Amend para. </a:t>
            </a:r>
            <a:r>
              <a:rPr lang="en-US" sz="1600" dirty="0" smtClean="0">
                <a:latin typeface="Arial" panose="020B0604020202020204" pitchFamily="34" charset="0"/>
                <a:cs typeface="Arial" panose="020B0604020202020204" pitchFamily="34" charset="0"/>
              </a:rPr>
              <a:t>3-2a.(1</a:t>
            </a:r>
            <a:r>
              <a:rPr lang="en-US" sz="1600" dirty="0">
                <a:latin typeface="Arial" panose="020B0604020202020204" pitchFamily="34" charset="0"/>
                <a:cs typeface="Arial" panose="020B0604020202020204" pitchFamily="34" charset="0"/>
              </a:rPr>
              <a:t>)(b) to authorize Highlights (Uniform Blend of Colors) (Gender Neutral</a:t>
            </a:r>
            <a:r>
              <a:rPr lang="en-US" sz="1600" dirty="0" smtClean="0">
                <a:latin typeface="Arial" panose="020B0604020202020204" pitchFamily="34" charset="0"/>
                <a:cs typeface="Arial" panose="020B0604020202020204" pitchFamily="34" charset="0"/>
              </a:rPr>
              <a:t>)</a:t>
            </a:r>
          </a:p>
          <a:p>
            <a:pPr lvl="1"/>
            <a:r>
              <a:rPr lang="en-US" sz="1600" dirty="0" smtClean="0">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Amend Para. </a:t>
            </a:r>
            <a:r>
              <a:rPr lang="en-US" sz="1600" dirty="0" smtClean="0">
                <a:latin typeface="Arial" panose="020B0604020202020204" pitchFamily="34" charset="0"/>
                <a:cs typeface="Arial" panose="020B0604020202020204" pitchFamily="34" charset="0"/>
              </a:rPr>
              <a:t>3-2a.(3</a:t>
            </a:r>
            <a:r>
              <a:rPr lang="en-US" sz="1600" dirty="0">
                <a:latin typeface="Arial" panose="020B0604020202020204" pitchFamily="34" charset="0"/>
                <a:cs typeface="Arial" panose="020B0604020202020204" pitchFamily="34" charset="0"/>
              </a:rPr>
              <a:t>)(a) to specify no minimum hair length for female Soldiers. </a:t>
            </a:r>
            <a:endParaRPr lang="en-US" sz="16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Amend para. 3-2a.(3)(b) to add that some female Soldiers are unable to create a bun due to the length and/or texture of their hair, and allow them to place into a ponytail. </a:t>
            </a:r>
          </a:p>
          <a:p>
            <a:pPr lvl="1"/>
            <a:r>
              <a:rPr lang="en-US" sz="1600" dirty="0">
                <a:latin typeface="Arial" panose="020B0604020202020204" pitchFamily="34" charset="0"/>
                <a:cs typeface="Arial" panose="020B0604020202020204" pitchFamily="34" charset="0"/>
              </a:rPr>
              <a:t>4</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Amend para. </a:t>
            </a:r>
            <a:r>
              <a:rPr lang="en-US" sz="1600" dirty="0" smtClean="0">
                <a:latin typeface="Arial" panose="020B0604020202020204" pitchFamily="34" charset="0"/>
                <a:cs typeface="Arial" panose="020B0604020202020204" pitchFamily="34" charset="0"/>
              </a:rPr>
              <a:t>3-2a.(</a:t>
            </a:r>
            <a:r>
              <a:rPr lang="en-US" sz="1600" dirty="0">
                <a:latin typeface="Arial" panose="020B0604020202020204" pitchFamily="34" charset="0"/>
                <a:cs typeface="Arial" panose="020B0604020202020204" pitchFamily="34" charset="0"/>
              </a:rPr>
              <a:t>3)(</a:t>
            </a:r>
            <a:r>
              <a:rPr lang="en-US" sz="1600" dirty="0" smtClean="0">
                <a:latin typeface="Arial" panose="020B0604020202020204" pitchFamily="34" charset="0"/>
                <a:cs typeface="Arial" panose="020B0604020202020204" pitchFamily="34" charset="0"/>
              </a:rPr>
              <a:t>c, d, &amp; j) </a:t>
            </a:r>
            <a:r>
              <a:rPr lang="en-US" sz="1600" dirty="0">
                <a:latin typeface="Arial" panose="020B0604020202020204" pitchFamily="34" charset="0"/>
                <a:cs typeface="Arial" panose="020B0604020202020204" pitchFamily="34" charset="0"/>
              </a:rPr>
              <a:t>to allow long hair ponytails while wearing tactical headgear</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Amend para. 3-2a.(3)(f) to allow </a:t>
            </a:r>
            <a:r>
              <a:rPr lang="en-US" sz="1600" dirty="0">
                <a:latin typeface="Arial" panose="020B0604020202020204" pitchFamily="34" charset="0"/>
                <a:cs typeface="Arial" panose="020B0604020202020204" pitchFamily="34" charset="0"/>
              </a:rPr>
              <a:t>multiple hairstyles worn at once </a:t>
            </a:r>
            <a:endParaRPr lang="en-US" sz="1600" dirty="0" smtClean="0">
              <a:latin typeface="Arial" panose="020B0604020202020204" pitchFamily="34" charset="0"/>
              <a:cs typeface="Arial" panose="020B0604020202020204" pitchFamily="34" charset="0"/>
            </a:endParaRPr>
          </a:p>
          <a:p>
            <a:pPr lvl="1"/>
            <a:r>
              <a:rPr lang="en-US" sz="1600" dirty="0" smtClean="0">
                <a:latin typeface="Arial" panose="020B0604020202020204" pitchFamily="34" charset="0"/>
                <a:cs typeface="Arial" panose="020B0604020202020204" pitchFamily="34" charset="0"/>
              </a:rPr>
              <a:t>6. </a:t>
            </a:r>
            <a:r>
              <a:rPr lang="en-US" sz="1600" dirty="0">
                <a:latin typeface="Arial" panose="020B0604020202020204" pitchFamily="34" charset="0"/>
                <a:cs typeface="Arial" panose="020B0604020202020204" pitchFamily="34" charset="0"/>
              </a:rPr>
              <a:t>Amend </a:t>
            </a:r>
            <a:r>
              <a:rPr lang="en-US" sz="1600" dirty="0" smtClean="0">
                <a:latin typeface="Arial" panose="020B0604020202020204" pitchFamily="34" charset="0"/>
                <a:cs typeface="Arial" panose="020B0604020202020204" pitchFamily="34" charset="0"/>
              </a:rPr>
              <a:t>3-2b</a:t>
            </a:r>
            <a:r>
              <a:rPr lang="en-US" sz="1600" dirty="0">
                <a:latin typeface="Arial" panose="020B0604020202020204" pitchFamily="34" charset="0"/>
                <a:cs typeface="Arial" panose="020B0604020202020204" pitchFamily="34" charset="0"/>
              </a:rPr>
              <a:t>.(3) &amp; c. to authorize lipstick and nail </a:t>
            </a:r>
            <a:r>
              <a:rPr lang="en-US" sz="1600" dirty="0" smtClean="0">
                <a:latin typeface="Arial" panose="020B0604020202020204" pitchFamily="34" charset="0"/>
                <a:cs typeface="Arial" panose="020B0604020202020204" pitchFamily="34" charset="0"/>
              </a:rPr>
              <a:t>polish.</a:t>
            </a:r>
          </a:p>
          <a:p>
            <a:pPr lvl="1"/>
            <a:r>
              <a:rPr lang="en-US" sz="1600" dirty="0">
                <a:latin typeface="Arial" panose="020B0604020202020204" pitchFamily="34" charset="0"/>
                <a:cs typeface="Arial" panose="020B0604020202020204" pitchFamily="34" charset="0"/>
              </a:rPr>
              <a:t>7. Amend para. 3-4(d) to authorize female Soldiers to wear earrings in the Army Combat Uniform (ACU). **Not in Field Environment**</a:t>
            </a:r>
          </a:p>
          <a:p>
            <a:pPr lvl="1"/>
            <a:r>
              <a:rPr lang="en-US" sz="1600" dirty="0" smtClean="0">
                <a:latin typeface="Arial" panose="020B0604020202020204" pitchFamily="34" charset="0"/>
                <a:cs typeface="Arial" panose="020B0604020202020204" pitchFamily="34" charset="0"/>
              </a:rPr>
              <a:t>8. Removal and replacement of offensive/weaponized wording in AR 670-1.</a:t>
            </a:r>
          </a:p>
          <a:p>
            <a:pPr lvl="1"/>
            <a:r>
              <a:rPr lang="en-US" sz="1600" dirty="0" smtClean="0">
                <a:latin typeface="Arial" panose="020B0604020202020204" pitchFamily="34" charset="0"/>
                <a:cs typeface="Arial" panose="020B0604020202020204" pitchFamily="34" charset="0"/>
              </a:rPr>
              <a:t>9</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Add and update images with detailed specifics. </a:t>
            </a:r>
          </a:p>
          <a:p>
            <a:endParaRPr lang="en-US" sz="1800" dirty="0" smtClean="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18</a:t>
            </a:fld>
            <a:endParaRPr lang="en-US" dirty="0"/>
          </a:p>
        </p:txBody>
      </p:sp>
    </p:spTree>
    <p:extLst>
      <p:ext uri="{BB962C8B-B14F-4D97-AF65-F5344CB8AC3E}">
        <p14:creationId xmlns:p14="http://schemas.microsoft.com/office/powerpoint/2010/main" val="391603769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31838"/>
          </a:xfrm>
        </p:spPr>
        <p:txBody>
          <a:bodyPr/>
          <a:lstStyle/>
          <a:p>
            <a:r>
              <a:rPr lang="en-US" i="1" dirty="0" smtClean="0"/>
              <a:t>Bottom Line Up Front</a:t>
            </a:r>
            <a:endParaRPr lang="en-US" i="1" dirty="0"/>
          </a:p>
        </p:txBody>
      </p:sp>
      <p:sp>
        <p:nvSpPr>
          <p:cNvPr id="3" name="Slide Number Placeholder 2"/>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D6967D-3090-4410-9A5E-5CF9E944BAA2}" type="slidenum">
              <a:rPr kumimoji="0" lang="en-US" sz="999"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999"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5" name="Content Placeholder 2"/>
          <p:cNvSpPr txBox="1">
            <a:spLocks/>
          </p:cNvSpPr>
          <p:nvPr/>
        </p:nvSpPr>
        <p:spPr>
          <a:xfrm>
            <a:off x="264014" y="732802"/>
            <a:ext cx="8553706" cy="5230906"/>
          </a:xfrm>
          <a:prstGeom prst="rect">
            <a:avLst/>
          </a:prstGeom>
        </p:spPr>
        <p:txBody>
          <a:bodyPr/>
          <a:lstStyle>
            <a:lvl1pPr marL="284122" indent="-284122" algn="l" rtl="0" eaLnBrk="0" fontAlgn="base" hangingPunct="0">
              <a:spcBef>
                <a:spcPct val="20000"/>
              </a:spcBef>
              <a:spcAft>
                <a:spcPct val="0"/>
              </a:spcAft>
              <a:buFont typeface="Arial" charset="0"/>
              <a:buChar char="•"/>
              <a:defRPr sz="2664" kern="1200">
                <a:solidFill>
                  <a:schemeClr val="tx1"/>
                </a:solidFill>
                <a:latin typeface="+mn-lt"/>
                <a:ea typeface="+mn-ea"/>
                <a:cs typeface="+mn-cs"/>
              </a:defRPr>
            </a:lvl1pPr>
            <a:lvl2pPr marL="617138" indent="-236548" algn="l" rtl="0" eaLnBrk="0" fontAlgn="base" hangingPunct="0">
              <a:spcBef>
                <a:spcPct val="20000"/>
              </a:spcBef>
              <a:spcAft>
                <a:spcPct val="0"/>
              </a:spcAft>
              <a:buFont typeface="Arial" charset="0"/>
              <a:buChar char="–"/>
              <a:defRPr sz="2331" kern="1200">
                <a:solidFill>
                  <a:schemeClr val="tx1"/>
                </a:solidFill>
                <a:latin typeface="+mn-lt"/>
                <a:ea typeface="+mn-ea"/>
                <a:cs typeface="+mn-cs"/>
              </a:defRPr>
            </a:lvl2pPr>
            <a:lvl3pPr marL="950155" indent="-188974" algn="l" rtl="0" eaLnBrk="0" fontAlgn="base" hangingPunct="0">
              <a:spcBef>
                <a:spcPct val="20000"/>
              </a:spcBef>
              <a:spcAft>
                <a:spcPct val="0"/>
              </a:spcAft>
              <a:buFont typeface="Arial" charset="0"/>
              <a:buChar char="•"/>
              <a:defRPr sz="1998" kern="1200">
                <a:solidFill>
                  <a:schemeClr val="tx1"/>
                </a:solidFill>
                <a:latin typeface="+mn-lt"/>
                <a:ea typeface="+mn-ea"/>
                <a:cs typeface="+mn-cs"/>
              </a:defRPr>
            </a:lvl3pPr>
            <a:lvl4pPr marL="1330746" indent="-188974" algn="l" rtl="0" eaLnBrk="0" fontAlgn="base" hangingPunct="0">
              <a:spcBef>
                <a:spcPct val="20000"/>
              </a:spcBef>
              <a:spcAft>
                <a:spcPct val="0"/>
              </a:spcAft>
              <a:buFont typeface="Arial" charset="0"/>
              <a:buChar char="–"/>
              <a:defRPr sz="1665" kern="1200">
                <a:solidFill>
                  <a:schemeClr val="tx1"/>
                </a:solidFill>
                <a:latin typeface="+mn-lt"/>
                <a:ea typeface="+mn-ea"/>
                <a:cs typeface="+mn-cs"/>
              </a:defRPr>
            </a:lvl4pPr>
            <a:lvl5pPr marL="1711336" indent="-188974" algn="l" rtl="0" eaLnBrk="0" fontAlgn="base" hangingPunct="0">
              <a:spcBef>
                <a:spcPct val="20000"/>
              </a:spcBef>
              <a:spcAft>
                <a:spcPct val="0"/>
              </a:spcAft>
              <a:buFont typeface="Arial" charset="0"/>
              <a:buChar char="»"/>
              <a:defRPr sz="1665" kern="1200">
                <a:solidFill>
                  <a:schemeClr val="tx1"/>
                </a:solidFill>
                <a:latin typeface="+mn-lt"/>
                <a:ea typeface="+mn-ea"/>
                <a:cs typeface="+mn-cs"/>
              </a:defRPr>
            </a:lvl5pPr>
            <a:lvl6pPr marL="2093122" indent="-190284" algn="l" defTabSz="761135" rtl="0" eaLnBrk="1" latinLnBrk="0" hangingPunct="1">
              <a:spcBef>
                <a:spcPct val="20000"/>
              </a:spcBef>
              <a:buFont typeface="Arial" pitchFamily="34" charset="0"/>
              <a:buChar char="•"/>
              <a:defRPr sz="1665" kern="1200">
                <a:solidFill>
                  <a:schemeClr val="tx1"/>
                </a:solidFill>
                <a:latin typeface="+mn-lt"/>
                <a:ea typeface="+mn-ea"/>
                <a:cs typeface="+mn-cs"/>
              </a:defRPr>
            </a:lvl6pPr>
            <a:lvl7pPr marL="2473689" indent="-190284" algn="l" defTabSz="761135" rtl="0" eaLnBrk="1" latinLnBrk="0" hangingPunct="1">
              <a:spcBef>
                <a:spcPct val="20000"/>
              </a:spcBef>
              <a:buFont typeface="Arial" pitchFamily="34" charset="0"/>
              <a:buChar char="•"/>
              <a:defRPr sz="1665" kern="1200">
                <a:solidFill>
                  <a:schemeClr val="tx1"/>
                </a:solidFill>
                <a:latin typeface="+mn-lt"/>
                <a:ea typeface="+mn-ea"/>
                <a:cs typeface="+mn-cs"/>
              </a:defRPr>
            </a:lvl7pPr>
            <a:lvl8pPr marL="2854258" indent="-190284" algn="l" defTabSz="761135" rtl="0" eaLnBrk="1" latinLnBrk="0" hangingPunct="1">
              <a:spcBef>
                <a:spcPct val="20000"/>
              </a:spcBef>
              <a:buFont typeface="Arial" pitchFamily="34" charset="0"/>
              <a:buChar char="•"/>
              <a:defRPr sz="1665" kern="1200">
                <a:solidFill>
                  <a:schemeClr val="tx1"/>
                </a:solidFill>
                <a:latin typeface="+mn-lt"/>
                <a:ea typeface="+mn-ea"/>
                <a:cs typeface="+mn-cs"/>
              </a:defRPr>
            </a:lvl8pPr>
            <a:lvl9pPr marL="3234824" indent="-190284" algn="l" defTabSz="761135" rtl="0" eaLnBrk="1" latinLnBrk="0" hangingPunct="1">
              <a:spcBef>
                <a:spcPct val="20000"/>
              </a:spcBef>
              <a:buFont typeface="Arial" pitchFamily="34" charset="0"/>
              <a:buChar char="•"/>
              <a:defRPr sz="1665"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50"/>
              </a:spcBef>
              <a:spcAft>
                <a:spcPct val="0"/>
              </a:spcAft>
              <a:buClrTx/>
              <a:buSzTx/>
              <a:buFont typeface="Arial" charset="0"/>
              <a:buNone/>
              <a:tabLst/>
              <a:defRPr/>
            </a:pPr>
            <a:endParaRPr kumimoji="0" lang="en-US" sz="1100" b="0" i="0" u="none" strike="noStrike" kern="1200" cap="none" spc="0" normalizeH="0" baseline="0" noProof="0" dirty="0">
              <a:ln>
                <a:noFill/>
              </a:ln>
              <a:solidFill>
                <a:prstClr val="black"/>
              </a:solidFill>
              <a:effectLst/>
              <a:uLnTx/>
              <a:uFillTx/>
              <a:latin typeface=" Arial"/>
              <a:ea typeface="+mn-ea"/>
              <a:cs typeface="+mn-cs"/>
            </a:endParaRPr>
          </a:p>
        </p:txBody>
      </p:sp>
      <p:sp>
        <p:nvSpPr>
          <p:cNvPr id="6" name="TextBox 5"/>
          <p:cNvSpPr txBox="1"/>
          <p:nvPr/>
        </p:nvSpPr>
        <p:spPr>
          <a:xfrm>
            <a:off x="147596" y="1066800"/>
            <a:ext cx="8670124" cy="4708981"/>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prstClr val="black"/>
                </a:solidFill>
                <a:latin typeface=" Arial"/>
              </a:rPr>
              <a:t>AR and DA PAM 670-1 have been updated to reflect changes in uniform policy and procedures since 25 May 2017. The Army routinely examines our policies to ensure they meet the needs of the force. This is another way we are working to improve the lives of our force by putting people first</a:t>
            </a:r>
            <a:r>
              <a:rPr kumimoji="0" lang="en-US" sz="1600" b="0" i="0" u="none" strike="noStrike" kern="1200" cap="none" spc="0" normalizeH="0" baseline="0" noProof="0" dirty="0" smtClean="0">
                <a:ln>
                  <a:noFill/>
                </a:ln>
                <a:solidFill>
                  <a:prstClr val="black"/>
                </a:solidFill>
                <a:effectLst/>
                <a:uLnTx/>
                <a:uFillTx/>
                <a:latin typeface=" Arial"/>
                <a:ea typeface="+mn-ea"/>
                <a:cs typeface="+mn-cs"/>
              </a:rPr>
              <a:t>.</a:t>
            </a:r>
            <a:endParaRPr kumimoji="0" lang="en-US" sz="1600" b="0" i="0" u="none" strike="noStrike" kern="1200" cap="none" spc="0" normalizeH="0" baseline="0" noProof="0" dirty="0">
              <a:ln>
                <a:noFill/>
              </a:ln>
              <a:solidFill>
                <a:prstClr val="black"/>
              </a:solidFill>
              <a:effectLst/>
              <a:uLnTx/>
              <a:uFillTx/>
              <a:latin typeface=" 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 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prstClr val="black"/>
                </a:solidFill>
                <a:latin typeface=" Arial"/>
              </a:rPr>
              <a:t>The revision will provide guidance on new uniforms such as the Army Green Service Uniform (AGSU) and the Improved Hot Weather Combat Uniform (IHWCU).  Also, transitions the Army from the Universal Camouflage Pattern to the Operational Camouflage Pattern for the Army Combat Uniform.  These are items are extremely important the force as the regulation will not only provide guidance but assist with pure education of the uniform holistically.</a:t>
            </a:r>
            <a:endParaRPr kumimoji="0" lang="en-US" sz="1600" b="0" i="0" u="none" strike="noStrike" kern="1200" cap="none" spc="0" normalizeH="0" baseline="0" noProof="0" dirty="0">
              <a:ln>
                <a:noFill/>
              </a:ln>
              <a:solidFill>
                <a:prstClr val="black"/>
              </a:solidFill>
              <a:effectLst/>
              <a:uLnTx/>
              <a:uFillTx/>
              <a:latin typeface=" 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 Arial"/>
              <a:ea typeface="+mn-ea"/>
              <a:cs typeface="+mn-cs"/>
            </a:endParaRPr>
          </a:p>
          <a:p>
            <a:pPr marL="285750" lvl="0" indent="-285750">
              <a:buFont typeface="Arial" panose="020B0604020202020204" pitchFamily="34" charset="0"/>
              <a:buChar char="•"/>
            </a:pPr>
            <a:r>
              <a:rPr lang="en-US" sz="1600" dirty="0" smtClean="0">
                <a:solidFill>
                  <a:prstClr val="black"/>
                </a:solidFill>
                <a:latin typeface=" Arial"/>
              </a:rPr>
              <a:t>Immediately following the effective date of AR and DA PAM 670-1, the Army will provide the ALARACT for grooming </a:t>
            </a:r>
            <a:r>
              <a:rPr lang="en-US" sz="1600" dirty="0">
                <a:solidFill>
                  <a:prstClr val="black"/>
                </a:solidFill>
                <a:latin typeface=" Arial"/>
              </a:rPr>
              <a:t>and </a:t>
            </a:r>
            <a:r>
              <a:rPr lang="en-US" sz="1600" dirty="0" smtClean="0">
                <a:solidFill>
                  <a:prstClr val="black"/>
                </a:solidFill>
                <a:latin typeface=" Arial"/>
              </a:rPr>
              <a:t>appearance modifications</a:t>
            </a:r>
            <a:r>
              <a:rPr lang="en-US" sz="1600" dirty="0">
                <a:solidFill>
                  <a:prstClr val="black"/>
                </a:solidFill>
                <a:latin typeface=" Arial"/>
              </a:rPr>
              <a:t>. These approved changes reflect diversity, inclusion, health wellness, functionality, good order and discipline.  These changes are extremely important to the force and aligns with the Chief of Staff of the Army’s People First priority. </a:t>
            </a:r>
            <a:endParaRPr kumimoji="0" lang="en-US" sz="1600" b="0" i="0" u="none" strike="noStrike" kern="1200" cap="none" spc="0" normalizeH="0" baseline="0" noProof="0" dirty="0">
              <a:ln>
                <a:noFill/>
              </a:ln>
              <a:solidFill>
                <a:prstClr val="black"/>
              </a:solidFill>
              <a:effectLst/>
              <a:uLnTx/>
              <a:uFillTx/>
              <a:latin typeface=" 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 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 Arial"/>
              <a:ea typeface="+mn-ea"/>
              <a:cs typeface="+mn-cs"/>
            </a:endParaRPr>
          </a:p>
        </p:txBody>
      </p:sp>
    </p:spTree>
    <p:extLst>
      <p:ext uri="{BB962C8B-B14F-4D97-AF65-F5344CB8AC3E}">
        <p14:creationId xmlns:p14="http://schemas.microsoft.com/office/powerpoint/2010/main" val="283254910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655" r="50000" b="6285"/>
          <a:stretch/>
        </p:blipFill>
        <p:spPr>
          <a:xfrm>
            <a:off x="7942341" y="3283354"/>
            <a:ext cx="1075697" cy="1189134"/>
          </a:xfrm>
          <a:prstGeom prst="rect">
            <a:avLst/>
          </a:prstGeom>
          <a:effectLst>
            <a:glow rad="127000">
              <a:schemeClr val="tx1"/>
            </a:glo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710" y="5100157"/>
            <a:ext cx="893748" cy="893748"/>
          </a:xfrm>
          <a:prstGeom prst="rect">
            <a:avLst/>
          </a:prstGeom>
          <a:effectLst>
            <a:glow rad="127000">
              <a:schemeClr val="tx1"/>
            </a:glo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177" y="2345642"/>
            <a:ext cx="965406" cy="838200"/>
          </a:xfrm>
          <a:prstGeom prst="rect">
            <a:avLst/>
          </a:prstGeom>
          <a:effectLst>
            <a:glow rad="127000">
              <a:schemeClr val="tx1"/>
            </a:glo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890" y="3207798"/>
            <a:ext cx="926577" cy="800100"/>
          </a:xfrm>
          <a:prstGeom prst="rect">
            <a:avLst/>
          </a:prstGeom>
          <a:effectLst>
            <a:glow rad="127000">
              <a:schemeClr val="tx1"/>
            </a:glow>
          </a:effectLst>
        </p:spPr>
      </p:pic>
      <p:sp>
        <p:nvSpPr>
          <p:cNvPr id="8" name="Rectangle 3"/>
          <p:cNvSpPr txBox="1">
            <a:spLocks noChangeArrowheads="1"/>
          </p:cNvSpPr>
          <p:nvPr/>
        </p:nvSpPr>
        <p:spPr>
          <a:xfrm>
            <a:off x="380999" y="1066800"/>
            <a:ext cx="5638801" cy="4876800"/>
          </a:xfrm>
          <a:prstGeom prst="rect">
            <a:avLst/>
          </a:prstGeom>
        </p:spPr>
        <p:txBody>
          <a:bodyPr/>
          <a:lstStyle/>
          <a:p>
            <a:pPr indent="-182880">
              <a:spcBef>
                <a:spcPts val="1200"/>
              </a:spcBef>
              <a:spcAft>
                <a:spcPts val="600"/>
              </a:spcAft>
              <a:buFont typeface="Arial" charset="0"/>
              <a:buChar char="•"/>
              <a:defRPr/>
            </a:pPr>
            <a:r>
              <a:rPr lang="en-US" sz="1400" dirty="0">
                <a:cs typeface="Arial" pitchFamily="34" charset="0"/>
              </a:rPr>
              <a:t>Implements policy for the new Army Green Service Uniform (AGSU</a:t>
            </a:r>
            <a:r>
              <a:rPr lang="en-US" sz="1400" dirty="0" smtClean="0">
                <a:cs typeface="Arial" pitchFamily="34" charset="0"/>
              </a:rPr>
              <a:t>).</a:t>
            </a:r>
          </a:p>
          <a:p>
            <a:pPr indent="-182880">
              <a:spcBef>
                <a:spcPts val="600"/>
              </a:spcBef>
              <a:spcAft>
                <a:spcPts val="600"/>
              </a:spcAft>
              <a:buFont typeface="Arial" charset="0"/>
              <a:buChar char="•"/>
              <a:defRPr/>
            </a:pPr>
            <a:r>
              <a:rPr lang="en-US" sz="1400" dirty="0">
                <a:cs typeface="Arial" pitchFamily="34" charset="0"/>
              </a:rPr>
              <a:t>Changes Shoulder Sleeve Insignia – Former Wartime Service (SSI-FWTS) to Shoulder Sleeve Insignia – Military Operations in Hostile Conditions (SSI-MOHC</a:t>
            </a:r>
            <a:r>
              <a:rPr lang="en-US" sz="1400" dirty="0" smtClean="0">
                <a:cs typeface="Arial" pitchFamily="34" charset="0"/>
              </a:rPr>
              <a:t>).</a:t>
            </a:r>
          </a:p>
          <a:p>
            <a:pPr indent="-182880">
              <a:spcBef>
                <a:spcPts val="600"/>
              </a:spcBef>
              <a:spcAft>
                <a:spcPts val="600"/>
              </a:spcAft>
              <a:buFont typeface="Arial" charset="0"/>
              <a:buChar char="•"/>
              <a:defRPr/>
            </a:pPr>
            <a:r>
              <a:rPr lang="en-US" sz="1400" dirty="0">
                <a:cs typeface="Arial" pitchFamily="34" charset="0"/>
              </a:rPr>
              <a:t>Establishes Expert Soldier Badge, Master Gunner ID Badge, </a:t>
            </a:r>
            <a:r>
              <a:rPr lang="en-US" sz="1400" dirty="0" smtClean="0">
                <a:cs typeface="Arial" pitchFamily="34" charset="0"/>
              </a:rPr>
              <a:t>and </a:t>
            </a:r>
            <a:r>
              <a:rPr lang="en-US" sz="1400" dirty="0">
                <a:cs typeface="Arial" pitchFamily="34" charset="0"/>
              </a:rPr>
              <a:t>Military Horseman ID </a:t>
            </a:r>
            <a:r>
              <a:rPr lang="en-US" sz="1400" dirty="0" smtClean="0">
                <a:cs typeface="Arial" pitchFamily="34" charset="0"/>
              </a:rPr>
              <a:t>Badge.</a:t>
            </a:r>
          </a:p>
          <a:p>
            <a:pPr indent="-182880">
              <a:spcBef>
                <a:spcPts val="600"/>
              </a:spcBef>
              <a:spcAft>
                <a:spcPts val="600"/>
              </a:spcAft>
              <a:buFont typeface="Arial" charset="0"/>
              <a:buChar char="•"/>
              <a:defRPr/>
            </a:pPr>
            <a:r>
              <a:rPr lang="en-US" sz="1400" dirty="0" smtClean="0">
                <a:cs typeface="Arial" pitchFamily="34" charset="0"/>
              </a:rPr>
              <a:t>Establishes and adds guidance for </a:t>
            </a:r>
            <a:r>
              <a:rPr lang="en-US" sz="1400" dirty="0">
                <a:cs typeface="Arial" pitchFamily="34" charset="0"/>
              </a:rPr>
              <a:t>the Senior Enlisted Advisor </a:t>
            </a:r>
            <a:r>
              <a:rPr lang="en-US" sz="1400" dirty="0" smtClean="0">
                <a:cs typeface="Arial" pitchFamily="34" charset="0"/>
              </a:rPr>
              <a:t>to the </a:t>
            </a:r>
            <a:r>
              <a:rPr lang="en-US" sz="1400" dirty="0">
                <a:cs typeface="Arial" pitchFamily="34" charset="0"/>
              </a:rPr>
              <a:t>Chairman of the Joint Chiefs of Staff (SEAC</a:t>
            </a:r>
            <a:r>
              <a:rPr lang="en-US" sz="1400" dirty="0" smtClean="0">
                <a:cs typeface="Arial" pitchFamily="34" charset="0"/>
              </a:rPr>
              <a:t>) grade insignia.</a:t>
            </a:r>
          </a:p>
          <a:p>
            <a:pPr indent="-182880">
              <a:spcBef>
                <a:spcPts val="600"/>
              </a:spcBef>
              <a:spcAft>
                <a:spcPts val="600"/>
              </a:spcAft>
              <a:buFont typeface="Arial" charset="0"/>
              <a:buChar char="•"/>
              <a:defRPr/>
            </a:pPr>
            <a:r>
              <a:rPr lang="en-US" sz="1400" dirty="0" smtClean="0">
                <a:cs typeface="Arial" pitchFamily="34" charset="0"/>
              </a:rPr>
              <a:t>Adds </a:t>
            </a:r>
            <a:r>
              <a:rPr lang="en-US" sz="1400" dirty="0">
                <a:cs typeface="Arial" pitchFamily="34" charset="0"/>
              </a:rPr>
              <a:t>guidance for SFAB wear of the shoulder sleeve insignia and SFAB unit’s wear of the Brown </a:t>
            </a:r>
            <a:r>
              <a:rPr lang="en-US" sz="1400" dirty="0" smtClean="0">
                <a:cs typeface="Arial" pitchFamily="34" charset="0"/>
              </a:rPr>
              <a:t>Beret.</a:t>
            </a:r>
          </a:p>
          <a:p>
            <a:pPr indent="-182880">
              <a:spcBef>
                <a:spcPts val="600"/>
              </a:spcBef>
              <a:spcAft>
                <a:spcPts val="600"/>
              </a:spcAft>
              <a:buFont typeface="Arial" charset="0"/>
              <a:buChar char="•"/>
              <a:defRPr/>
            </a:pPr>
            <a:r>
              <a:rPr lang="en-US" sz="1400" dirty="0">
                <a:cs typeface="Arial" pitchFamily="34" charset="0"/>
              </a:rPr>
              <a:t>Implements the Improved Hot Weather Combat Uniform as an authorized </a:t>
            </a:r>
            <a:r>
              <a:rPr lang="en-US" sz="1400" dirty="0" smtClean="0">
                <a:cs typeface="Arial" pitchFamily="34" charset="0"/>
              </a:rPr>
              <a:t>item.</a:t>
            </a:r>
          </a:p>
          <a:p>
            <a:pPr indent="-182880">
              <a:spcBef>
                <a:spcPts val="600"/>
              </a:spcBef>
              <a:spcAft>
                <a:spcPts val="600"/>
              </a:spcAft>
              <a:buFont typeface="Arial" charset="0"/>
              <a:buChar char="•"/>
              <a:defRPr/>
            </a:pPr>
            <a:r>
              <a:rPr lang="en-US" sz="1400" dirty="0">
                <a:cs typeface="Arial" pitchFamily="34" charset="0"/>
              </a:rPr>
              <a:t>Authorizes female Soldiers who are breastfeeding or pumping to wear an optional </a:t>
            </a:r>
            <a:r>
              <a:rPr lang="en-US" sz="1400" dirty="0" smtClean="0">
                <a:cs typeface="Arial" pitchFamily="34" charset="0"/>
              </a:rPr>
              <a:t>undershirt.</a:t>
            </a:r>
          </a:p>
          <a:p>
            <a:pPr indent="-182880">
              <a:spcBef>
                <a:spcPts val="1200"/>
              </a:spcBef>
              <a:spcAft>
                <a:spcPts val="1200"/>
              </a:spcAft>
              <a:buFont typeface="Arial" charset="0"/>
              <a:buChar char="•"/>
              <a:defRPr/>
            </a:pPr>
            <a:r>
              <a:rPr lang="en-US" sz="1400" dirty="0">
                <a:cs typeface="Arial" pitchFamily="34" charset="0"/>
              </a:rPr>
              <a:t>Removes references to Universal Camouflage Pattern (UCP)</a:t>
            </a:r>
          </a:p>
          <a:p>
            <a:pPr indent="-182880">
              <a:spcBef>
                <a:spcPts val="1200"/>
              </a:spcBef>
              <a:spcAft>
                <a:spcPts val="1200"/>
              </a:spcAft>
              <a:buFont typeface="Arial" charset="0"/>
              <a:buChar char="•"/>
              <a:defRPr/>
            </a:pPr>
            <a:endParaRPr lang="en-US" sz="1400" dirty="0" smtClean="0">
              <a:cs typeface="Arial" pitchFamily="34" charset="0"/>
            </a:endParaRPr>
          </a:p>
          <a:p>
            <a:pPr indent="-182880">
              <a:spcBef>
                <a:spcPts val="1200"/>
              </a:spcBef>
              <a:spcAft>
                <a:spcPts val="1200"/>
              </a:spcAft>
              <a:buFont typeface="Arial" charset="0"/>
              <a:buChar char="•"/>
              <a:defRPr/>
            </a:pPr>
            <a:endParaRPr lang="en-US" sz="1400" dirty="0" smtClean="0">
              <a:cs typeface="Arial" pitchFamily="34" charset="0"/>
            </a:endParaRPr>
          </a:p>
          <a:p>
            <a:pPr indent="-182880">
              <a:spcBef>
                <a:spcPts val="1200"/>
              </a:spcBef>
              <a:spcAft>
                <a:spcPts val="1200"/>
              </a:spcAft>
              <a:buFont typeface="Arial" charset="0"/>
              <a:buChar char="•"/>
              <a:defRPr/>
            </a:pPr>
            <a:endParaRPr lang="en-US" sz="1400" dirty="0" smtClean="0">
              <a:cs typeface="Arial" pitchFamily="34" charset="0"/>
            </a:endParaRPr>
          </a:p>
          <a:p>
            <a:pPr indent="-182880">
              <a:spcBef>
                <a:spcPts val="1200"/>
              </a:spcBef>
              <a:spcAft>
                <a:spcPts val="1200"/>
              </a:spcAft>
              <a:buFont typeface="Arial" charset="0"/>
              <a:buChar char="•"/>
              <a:defRPr/>
            </a:pPr>
            <a:endParaRPr lang="en-US" dirty="0" smtClean="0">
              <a:cs typeface="Arial" pitchFamily="34" charset="0"/>
            </a:endParaRPr>
          </a:p>
          <a:p>
            <a:pPr indent="-182880">
              <a:spcBef>
                <a:spcPts val="600"/>
              </a:spcBef>
              <a:buFont typeface="Arial" charset="0"/>
              <a:buChar char="•"/>
              <a:defRPr/>
            </a:pPr>
            <a:endParaRPr lang="en-US" sz="1400" dirty="0" smtClean="0">
              <a:cs typeface="Arial" pitchFamily="34" charset="0"/>
            </a:endParaRPr>
          </a:p>
          <a:p>
            <a:pPr indent="-182880">
              <a:spcBef>
                <a:spcPts val="600"/>
              </a:spcBef>
              <a:buFont typeface="Arial" charset="0"/>
              <a:buChar char="•"/>
              <a:defRPr/>
            </a:pPr>
            <a:endParaRPr lang="en-US" sz="1400" dirty="0" smtClean="0">
              <a:cs typeface="Arial" pitchFamily="34" charset="0"/>
            </a:endParaRPr>
          </a:p>
          <a:p>
            <a:pPr>
              <a:spcBef>
                <a:spcPts val="600"/>
              </a:spcBef>
              <a:defRPr/>
            </a:pPr>
            <a:endParaRPr lang="en-US" sz="1400" dirty="0">
              <a:cs typeface="Arial" pitchFamily="34" charset="0"/>
            </a:endParaRPr>
          </a:p>
          <a:p>
            <a:pPr indent="-182880">
              <a:spcBef>
                <a:spcPts val="600"/>
              </a:spcBef>
              <a:buFont typeface="Arial" charset="0"/>
              <a:buChar char="•"/>
              <a:defRPr/>
            </a:pPr>
            <a:endParaRPr lang="en-US" sz="1400" b="1" dirty="0" smtClean="0">
              <a:cs typeface="Arial" pitchFamily="34" charset="0"/>
            </a:endParaRPr>
          </a:p>
          <a:p>
            <a:pPr indent="-182880">
              <a:spcAft>
                <a:spcPts val="600"/>
              </a:spcAft>
              <a:buFont typeface="Arial" charset="0"/>
              <a:buChar char="•"/>
              <a:defRPr/>
            </a:pPr>
            <a:endParaRPr lang="en-US" sz="1400" b="1" dirty="0">
              <a:cs typeface="Arial" pitchFamily="34" charset="0"/>
            </a:endParaRPr>
          </a:p>
          <a:p>
            <a:pPr indent="-182880">
              <a:spcBef>
                <a:spcPts val="0"/>
              </a:spcBef>
              <a:spcAft>
                <a:spcPts val="600"/>
              </a:spcAft>
              <a:buFont typeface="Arial" charset="0"/>
              <a:buChar char="•"/>
              <a:defRPr/>
            </a:pPr>
            <a:endParaRPr lang="en-US" sz="1400" b="1" dirty="0">
              <a:cs typeface="Arial" pitchFamily="34" charset="0"/>
            </a:endParaRPr>
          </a:p>
        </p:txBody>
      </p:sp>
      <p:sp>
        <p:nvSpPr>
          <p:cNvPr id="21506" name="Rectangle 2"/>
          <p:cNvSpPr>
            <a:spLocks noGrp="1" noChangeArrowheads="1"/>
          </p:cNvSpPr>
          <p:nvPr>
            <p:ph type="title"/>
          </p:nvPr>
        </p:nvSpPr>
        <p:spPr bwMode="auto">
          <a:xfrm>
            <a:off x="0" y="76200"/>
            <a:ext cx="9144000" cy="381000"/>
          </a:xfrm>
          <a:noFill/>
          <a:ln>
            <a:miter lim="800000"/>
            <a:headEnd/>
            <a:tailEnd/>
          </a:ln>
        </p:spPr>
        <p:txBody>
          <a:bodyPr vert="horz" wrap="square" lIns="91440" tIns="45720" rIns="91440" bIns="45720" numCol="1" anchor="t" anchorCtr="0" compatLnSpc="1">
            <a:prstTxWarp prst="textNoShape">
              <a:avLst/>
            </a:prstTxWarp>
            <a:noAutofit/>
          </a:bodyPr>
          <a:lstStyle/>
          <a:p>
            <a:pPr defTabSz="1019175" eaLnBrk="1" hangingPunct="1"/>
            <a:r>
              <a:rPr lang="en-US" sz="2400" b="1" i="1" dirty="0" smtClean="0">
                <a:solidFill>
                  <a:schemeClr val="tx1"/>
                </a:solidFill>
                <a:cs typeface="Arial" charset="0"/>
              </a:rPr>
              <a:t>Significant Changes in AR and DA PAM 670-1</a:t>
            </a:r>
            <a:endParaRPr lang="en-US" sz="2400" b="1" i="1" dirty="0">
              <a:solidFill>
                <a:schemeClr val="tx1"/>
              </a:solidFill>
              <a:cs typeface="Arial"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601" y="816938"/>
            <a:ext cx="2599434" cy="1427278"/>
          </a:xfrm>
          <a:prstGeom prst="rect">
            <a:avLst/>
          </a:prstGeom>
          <a:effectLst>
            <a:glow rad="127000">
              <a:schemeClr val="tx1"/>
            </a:glow>
          </a:effectLst>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b="15644"/>
          <a:stretch/>
        </p:blipFill>
        <p:spPr>
          <a:xfrm>
            <a:off x="6220320" y="4195276"/>
            <a:ext cx="1710595" cy="758732"/>
          </a:xfrm>
          <a:prstGeom prst="rect">
            <a:avLst/>
          </a:prstGeom>
          <a:effectLst>
            <a:glow rad="127000">
              <a:schemeClr val="tx1"/>
            </a:glo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339" y="4645740"/>
            <a:ext cx="845480" cy="1372746"/>
          </a:xfrm>
          <a:prstGeom prst="rect">
            <a:avLst/>
          </a:prstGeom>
          <a:effectLst>
            <a:glow rad="127000">
              <a:schemeClr val="tx1"/>
            </a:glow>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5403" y="3298712"/>
            <a:ext cx="792315" cy="779409"/>
          </a:xfrm>
          <a:prstGeom prst="rect">
            <a:avLst/>
          </a:prstGeom>
          <a:effectLst>
            <a:glow rad="127000">
              <a:schemeClr val="tx1"/>
            </a:glow>
          </a:effectLst>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4599" y="2378752"/>
            <a:ext cx="1348095" cy="724265"/>
          </a:xfrm>
          <a:prstGeom prst="rect">
            <a:avLst/>
          </a:prstGeom>
          <a:effectLst>
            <a:glow rad="127000">
              <a:schemeClr val="tx1"/>
            </a:glow>
          </a:effectLst>
        </p:spPr>
      </p:pic>
      <p:cxnSp>
        <p:nvCxnSpPr>
          <p:cNvPr id="16" name="Straight Connector 15"/>
          <p:cNvCxnSpPr/>
          <p:nvPr/>
        </p:nvCxnSpPr>
        <p:spPr bwMode="auto">
          <a:xfrm>
            <a:off x="7234614" y="5129982"/>
            <a:ext cx="674049" cy="885173"/>
          </a:xfrm>
          <a:prstGeom prst="line">
            <a:avLst/>
          </a:prstGeom>
          <a:solidFill>
            <a:schemeClr val="accent1"/>
          </a:solidFill>
          <a:ln w="57150" cap="flat" cmpd="sng" algn="ctr">
            <a:solidFill>
              <a:srgbClr val="FF0000"/>
            </a:solidFill>
            <a:prstDash val="solid"/>
            <a:round/>
            <a:headEnd type="none" w="med" len="med"/>
            <a:tailEnd type="none" w="med" len="med"/>
          </a:ln>
          <a:effectLst/>
        </p:spPr>
      </p:cxnSp>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33224" y="5182419"/>
            <a:ext cx="709286" cy="836067"/>
          </a:xfrm>
          <a:prstGeom prst="rect">
            <a:avLst/>
          </a:prstGeom>
          <a:effectLst>
            <a:glow rad="127000">
              <a:schemeClr val="tx1"/>
            </a:glow>
          </a:effectLst>
        </p:spPr>
      </p:pic>
    </p:spTree>
    <p:extLst>
      <p:ext uri="{BB962C8B-B14F-4D97-AF65-F5344CB8AC3E}">
        <p14:creationId xmlns:p14="http://schemas.microsoft.com/office/powerpoint/2010/main" val="296026394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261" t="11111" r="14301" b="12223"/>
          <a:stretch/>
        </p:blipFill>
        <p:spPr>
          <a:xfrm>
            <a:off x="7148393" y="4229415"/>
            <a:ext cx="889069" cy="1059240"/>
          </a:xfrm>
          <a:prstGeom prst="rect">
            <a:avLst/>
          </a:prstGeom>
          <a:effectLst>
            <a:glow rad="127000">
              <a:schemeClr val="tx1"/>
            </a:glow>
          </a:effectLst>
        </p:spPr>
      </p:pic>
      <p:sp>
        <p:nvSpPr>
          <p:cNvPr id="8" name="Rectangle 3"/>
          <p:cNvSpPr txBox="1">
            <a:spLocks noChangeArrowheads="1"/>
          </p:cNvSpPr>
          <p:nvPr/>
        </p:nvSpPr>
        <p:spPr>
          <a:xfrm>
            <a:off x="380999" y="1066800"/>
            <a:ext cx="5715001" cy="4876800"/>
          </a:xfrm>
          <a:prstGeom prst="rect">
            <a:avLst/>
          </a:prstGeom>
        </p:spPr>
        <p:txBody>
          <a:bodyPr/>
          <a:lstStyle/>
          <a:p>
            <a:pPr indent="-182880">
              <a:spcBef>
                <a:spcPts val="1200"/>
              </a:spcBef>
              <a:spcAft>
                <a:spcPts val="600"/>
              </a:spcAft>
              <a:buFont typeface="Arial" charset="0"/>
              <a:buChar char="•"/>
              <a:defRPr/>
            </a:pPr>
            <a:r>
              <a:rPr lang="en-US" sz="1400" dirty="0" smtClean="0">
                <a:cs typeface="Arial" pitchFamily="34" charset="0"/>
              </a:rPr>
              <a:t>AGSU </a:t>
            </a:r>
            <a:r>
              <a:rPr lang="en-US" sz="1400" dirty="0">
                <a:cs typeface="Arial" pitchFamily="34" charset="0"/>
              </a:rPr>
              <a:t>Tropical Dress Variation and Class B optional wear of Insignia and </a:t>
            </a:r>
            <a:r>
              <a:rPr lang="en-US" sz="1400" dirty="0" smtClean="0">
                <a:cs typeface="Arial" pitchFamily="34" charset="0"/>
              </a:rPr>
              <a:t>Accoutrements. </a:t>
            </a:r>
          </a:p>
          <a:p>
            <a:pPr indent="-182880">
              <a:spcBef>
                <a:spcPts val="1200"/>
              </a:spcBef>
              <a:spcAft>
                <a:spcPts val="600"/>
              </a:spcAft>
              <a:buFont typeface="Arial" charset="0"/>
              <a:buChar char="•"/>
              <a:defRPr/>
            </a:pPr>
            <a:r>
              <a:rPr lang="en-US" sz="1400" dirty="0" smtClean="0">
                <a:cs typeface="Arial" pitchFamily="34" charset="0"/>
              </a:rPr>
              <a:t>Establishes and provides wear guidance for non-subdued National </a:t>
            </a:r>
            <a:r>
              <a:rPr lang="en-US" sz="1400" dirty="0">
                <a:cs typeface="Arial" pitchFamily="34" charset="0"/>
              </a:rPr>
              <a:t>Guard Identification Badge (NGIB</a:t>
            </a:r>
            <a:r>
              <a:rPr lang="en-US" sz="1400" dirty="0" smtClean="0">
                <a:cs typeface="Arial" pitchFamily="34" charset="0"/>
              </a:rPr>
              <a:t>). (Policy Memo completed May 2020). </a:t>
            </a:r>
          </a:p>
          <a:p>
            <a:pPr indent="-182880">
              <a:spcBef>
                <a:spcPts val="600"/>
              </a:spcBef>
              <a:spcAft>
                <a:spcPts val="600"/>
              </a:spcAft>
              <a:buFont typeface="Arial" charset="0"/>
              <a:buChar char="•"/>
              <a:defRPr/>
            </a:pPr>
            <a:r>
              <a:rPr lang="en-US" sz="1400" dirty="0">
                <a:cs typeface="Arial" pitchFamily="34" charset="0"/>
              </a:rPr>
              <a:t>Bow Ties and Neck Tabs for the AGSU Dress </a:t>
            </a:r>
            <a:r>
              <a:rPr lang="en-US" sz="1400" dirty="0" smtClean="0">
                <a:cs typeface="Arial" pitchFamily="34" charset="0"/>
              </a:rPr>
              <a:t>Variation – pending development of the Neck tab (Currently being developed by NATICK).</a:t>
            </a:r>
          </a:p>
          <a:p>
            <a:pPr indent="-182880">
              <a:spcBef>
                <a:spcPts val="600"/>
              </a:spcBef>
              <a:spcAft>
                <a:spcPts val="600"/>
              </a:spcAft>
              <a:buFont typeface="Arial" charset="0"/>
              <a:buChar char="•"/>
              <a:defRPr/>
            </a:pPr>
            <a:r>
              <a:rPr lang="en-US" sz="1400" dirty="0">
                <a:cs typeface="Arial" pitchFamily="34" charset="0"/>
              </a:rPr>
              <a:t>Authorizing diacritical accents and hyphens to Soldier’s last names on Name tapes and Nameplates for Army </a:t>
            </a:r>
            <a:r>
              <a:rPr lang="en-US" sz="1400" dirty="0" smtClean="0">
                <a:cs typeface="Arial" pitchFamily="34" charset="0"/>
              </a:rPr>
              <a:t>uniforms. (Approved by the SEC 8 OCT 2020).</a:t>
            </a:r>
          </a:p>
          <a:p>
            <a:pPr indent="-182880">
              <a:spcBef>
                <a:spcPts val="600"/>
              </a:spcBef>
              <a:spcAft>
                <a:spcPts val="600"/>
              </a:spcAft>
              <a:buFont typeface="Arial" charset="0"/>
              <a:buChar char="•"/>
              <a:defRPr/>
            </a:pPr>
            <a:r>
              <a:rPr lang="en-US" sz="1400" dirty="0" smtClean="0">
                <a:cs typeface="Arial" pitchFamily="34" charset="0"/>
              </a:rPr>
              <a:t>SSI-MOHC authorization for </a:t>
            </a:r>
            <a:r>
              <a:rPr lang="en-US" sz="1400" dirty="0">
                <a:cs typeface="Arial" pitchFamily="34" charset="0"/>
              </a:rPr>
              <a:t>Saudi </a:t>
            </a:r>
            <a:r>
              <a:rPr lang="en-US" sz="1400" dirty="0" smtClean="0">
                <a:cs typeface="Arial" pitchFamily="34" charset="0"/>
              </a:rPr>
              <a:t>Arabia. (Policy Memo completed 18 JUN 2020).</a:t>
            </a:r>
          </a:p>
          <a:p>
            <a:pPr indent="-182880">
              <a:spcBef>
                <a:spcPts val="600"/>
              </a:spcBef>
              <a:spcAft>
                <a:spcPts val="600"/>
              </a:spcAft>
              <a:buFont typeface="Arial" charset="0"/>
              <a:buChar char="•"/>
              <a:defRPr/>
            </a:pPr>
            <a:r>
              <a:rPr lang="en-US" sz="1400" dirty="0" smtClean="0">
                <a:cs typeface="Arial" pitchFamily="34" charset="0"/>
              </a:rPr>
              <a:t>Guidance on Combat Cloth Face Coverings (CCFC) (Black and Coyote).  Still pending development by DLA.</a:t>
            </a:r>
          </a:p>
          <a:p>
            <a:pPr indent="-182880">
              <a:spcBef>
                <a:spcPts val="600"/>
              </a:spcBef>
              <a:spcAft>
                <a:spcPts val="600"/>
              </a:spcAft>
              <a:buFont typeface="Arial" charset="0"/>
              <a:buChar char="•"/>
              <a:defRPr/>
            </a:pPr>
            <a:r>
              <a:rPr lang="en-US" sz="1400" dirty="0" smtClean="0">
                <a:cs typeface="Arial" pitchFamily="34" charset="0"/>
              </a:rPr>
              <a:t>Grooming and Appearance modifications (Approved 11 DEC 2020). Policy will be released immediately following the effective date of AR and DA PAM 670-1 with Army approved imagery to accompany the guidance distributed to the Army.</a:t>
            </a:r>
          </a:p>
          <a:p>
            <a:pPr>
              <a:spcBef>
                <a:spcPts val="1200"/>
              </a:spcBef>
              <a:spcAft>
                <a:spcPts val="1200"/>
              </a:spcAft>
              <a:defRPr/>
            </a:pPr>
            <a:r>
              <a:rPr lang="en-US" sz="1200" b="1" i="1" dirty="0" smtClean="0">
                <a:cs typeface="Arial" pitchFamily="34" charset="0"/>
              </a:rPr>
              <a:t>*These items including future items will be placed in the next revision* revision</a:t>
            </a:r>
            <a:r>
              <a:rPr lang="en-US" sz="1200" dirty="0" smtClean="0">
                <a:cs typeface="Arial" pitchFamily="34" charset="0"/>
              </a:rPr>
              <a:t>.</a:t>
            </a:r>
          </a:p>
          <a:p>
            <a:pPr indent="-182880">
              <a:spcBef>
                <a:spcPts val="1200"/>
              </a:spcBef>
              <a:spcAft>
                <a:spcPts val="1200"/>
              </a:spcAft>
              <a:buFont typeface="Arial" charset="0"/>
              <a:buChar char="•"/>
              <a:defRPr/>
            </a:pPr>
            <a:endParaRPr lang="en-US" sz="1400" dirty="0" smtClean="0">
              <a:cs typeface="Arial" pitchFamily="34" charset="0"/>
            </a:endParaRPr>
          </a:p>
          <a:p>
            <a:pPr indent="-182880">
              <a:spcBef>
                <a:spcPts val="1200"/>
              </a:spcBef>
              <a:spcAft>
                <a:spcPts val="1200"/>
              </a:spcAft>
              <a:buFont typeface="Arial" charset="0"/>
              <a:buChar char="•"/>
              <a:defRPr/>
            </a:pPr>
            <a:endParaRPr lang="en-US" sz="1400" dirty="0" smtClean="0">
              <a:cs typeface="Arial" pitchFamily="34" charset="0"/>
            </a:endParaRPr>
          </a:p>
          <a:p>
            <a:pPr indent="-182880">
              <a:spcBef>
                <a:spcPts val="1200"/>
              </a:spcBef>
              <a:spcAft>
                <a:spcPts val="1200"/>
              </a:spcAft>
              <a:buFont typeface="Arial" charset="0"/>
              <a:buChar char="•"/>
              <a:defRPr/>
            </a:pPr>
            <a:endParaRPr lang="en-US" dirty="0" smtClean="0">
              <a:cs typeface="Arial" pitchFamily="34" charset="0"/>
            </a:endParaRPr>
          </a:p>
          <a:p>
            <a:pPr indent="-182880">
              <a:spcBef>
                <a:spcPts val="600"/>
              </a:spcBef>
              <a:buFont typeface="Arial" charset="0"/>
              <a:buChar char="•"/>
              <a:defRPr/>
            </a:pPr>
            <a:endParaRPr lang="en-US" sz="1400" dirty="0" smtClean="0">
              <a:cs typeface="Arial" pitchFamily="34" charset="0"/>
            </a:endParaRPr>
          </a:p>
          <a:p>
            <a:pPr indent="-182880">
              <a:spcBef>
                <a:spcPts val="600"/>
              </a:spcBef>
              <a:buFont typeface="Arial" charset="0"/>
              <a:buChar char="•"/>
              <a:defRPr/>
            </a:pPr>
            <a:endParaRPr lang="en-US" sz="1400" dirty="0" smtClean="0">
              <a:cs typeface="Arial" pitchFamily="34" charset="0"/>
            </a:endParaRPr>
          </a:p>
          <a:p>
            <a:pPr>
              <a:spcBef>
                <a:spcPts val="600"/>
              </a:spcBef>
              <a:defRPr/>
            </a:pPr>
            <a:endParaRPr lang="en-US" sz="1400" dirty="0">
              <a:cs typeface="Arial" pitchFamily="34" charset="0"/>
            </a:endParaRPr>
          </a:p>
          <a:p>
            <a:pPr indent="-182880">
              <a:spcBef>
                <a:spcPts val="600"/>
              </a:spcBef>
              <a:buFont typeface="Arial" charset="0"/>
              <a:buChar char="•"/>
              <a:defRPr/>
            </a:pPr>
            <a:endParaRPr lang="en-US" sz="1400" b="1" dirty="0" smtClean="0">
              <a:cs typeface="Arial" pitchFamily="34" charset="0"/>
            </a:endParaRPr>
          </a:p>
          <a:p>
            <a:pPr indent="-182880">
              <a:spcAft>
                <a:spcPts val="600"/>
              </a:spcAft>
              <a:buFont typeface="Arial" charset="0"/>
              <a:buChar char="•"/>
              <a:defRPr/>
            </a:pPr>
            <a:endParaRPr lang="en-US" sz="1400" b="1" dirty="0">
              <a:cs typeface="Arial" pitchFamily="34" charset="0"/>
            </a:endParaRPr>
          </a:p>
          <a:p>
            <a:pPr indent="-182880">
              <a:spcBef>
                <a:spcPts val="0"/>
              </a:spcBef>
              <a:spcAft>
                <a:spcPts val="600"/>
              </a:spcAft>
              <a:buFont typeface="Arial" charset="0"/>
              <a:buChar char="•"/>
              <a:defRPr/>
            </a:pPr>
            <a:endParaRPr lang="en-US" sz="1400" b="1" dirty="0">
              <a:cs typeface="Arial" pitchFamily="34" charset="0"/>
            </a:endParaRPr>
          </a:p>
        </p:txBody>
      </p:sp>
      <p:sp>
        <p:nvSpPr>
          <p:cNvPr id="21506" name="Rectangle 2"/>
          <p:cNvSpPr>
            <a:spLocks noGrp="1" noChangeArrowheads="1"/>
          </p:cNvSpPr>
          <p:nvPr>
            <p:ph type="title"/>
          </p:nvPr>
        </p:nvSpPr>
        <p:spPr bwMode="auto">
          <a:xfrm>
            <a:off x="0" y="76200"/>
            <a:ext cx="9144000" cy="381000"/>
          </a:xfrm>
          <a:noFill/>
          <a:ln>
            <a:miter lim="800000"/>
            <a:headEnd/>
            <a:tailEnd/>
          </a:ln>
        </p:spPr>
        <p:txBody>
          <a:bodyPr vert="horz" wrap="square" lIns="91440" tIns="45720" rIns="91440" bIns="45720" numCol="1" anchor="t" anchorCtr="0" compatLnSpc="1">
            <a:prstTxWarp prst="textNoShape">
              <a:avLst/>
            </a:prstTxWarp>
            <a:noAutofit/>
          </a:bodyPr>
          <a:lstStyle/>
          <a:p>
            <a:pPr defTabSz="1019175" eaLnBrk="1" hangingPunct="1"/>
            <a:r>
              <a:rPr lang="en-US" sz="2400" b="1" i="1" dirty="0" smtClean="0">
                <a:solidFill>
                  <a:schemeClr val="tx1"/>
                </a:solidFill>
                <a:cs typeface="Arial" charset="0"/>
              </a:rPr>
              <a:t>Changes NOT included AR and DA PAM 670-1</a:t>
            </a:r>
            <a:endParaRPr lang="en-US" sz="2400" b="1" i="1" dirty="0">
              <a:solidFill>
                <a:schemeClr val="tx1"/>
              </a:solidFill>
              <a:cs typeface="Arial"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333" r="15000" b="31111"/>
          <a:stretch/>
        </p:blipFill>
        <p:spPr>
          <a:xfrm>
            <a:off x="7693309" y="700560"/>
            <a:ext cx="1227227" cy="1654088"/>
          </a:xfrm>
          <a:prstGeom prst="rect">
            <a:avLst/>
          </a:prstGeom>
          <a:effectLst>
            <a:glow rad="127000">
              <a:schemeClr val="tx1"/>
            </a:glo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642" y="979957"/>
            <a:ext cx="937103" cy="941286"/>
          </a:xfrm>
          <a:prstGeom prst="rect">
            <a:avLst/>
          </a:prstGeom>
          <a:effectLst>
            <a:glow rad="127000">
              <a:schemeClr val="tx1"/>
            </a:glow>
          </a:effec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655" t="15091" r="6285" b="12182"/>
          <a:stretch/>
        </p:blipFill>
        <p:spPr>
          <a:xfrm>
            <a:off x="7841670" y="2490743"/>
            <a:ext cx="819018" cy="1077657"/>
          </a:xfrm>
          <a:prstGeom prst="rect">
            <a:avLst/>
          </a:prstGeom>
          <a:effectLst>
            <a:glow rad="127000">
              <a:schemeClr val="tx1"/>
            </a:glow>
          </a:effec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22000" b="18000"/>
          <a:stretch/>
        </p:blipFill>
        <p:spPr>
          <a:xfrm>
            <a:off x="6428559" y="2163158"/>
            <a:ext cx="1120140" cy="533400"/>
          </a:xfrm>
          <a:prstGeom prst="rect">
            <a:avLst/>
          </a:prstGeom>
          <a:effectLst>
            <a:glow rad="127000">
              <a:schemeClr val="tx1"/>
            </a:glow>
          </a:effectLst>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0881" t="82222" r="71733" b="7778"/>
          <a:stretch/>
        </p:blipFill>
        <p:spPr>
          <a:xfrm rot="21038562">
            <a:off x="6381237" y="3067690"/>
            <a:ext cx="1219201" cy="484875"/>
          </a:xfrm>
          <a:prstGeom prst="rect">
            <a:avLst/>
          </a:prstGeom>
          <a:effectLst>
            <a:glow rad="127000">
              <a:schemeClr val="tx1"/>
            </a:glow>
          </a:effectLst>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9520" y="3746419"/>
            <a:ext cx="941016" cy="626203"/>
          </a:xfrm>
          <a:prstGeom prst="rect">
            <a:avLst/>
          </a:prstGeom>
          <a:effectLst>
            <a:glow rad="127000">
              <a:schemeClr val="tx1"/>
            </a:glow>
          </a:effectLst>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64815"/>
          <a:stretch/>
        </p:blipFill>
        <p:spPr>
          <a:xfrm>
            <a:off x="6404610" y="3821293"/>
            <a:ext cx="743783" cy="1102658"/>
          </a:xfrm>
          <a:prstGeom prst="rect">
            <a:avLst/>
          </a:prstGeom>
          <a:effectLst>
            <a:glow rad="127000">
              <a:schemeClr val="tx1"/>
            </a:glow>
          </a:effectLst>
        </p:spPr>
      </p:pic>
      <p:pic>
        <p:nvPicPr>
          <p:cNvPr id="7" name="Picture 6"/>
          <p:cNvPicPr>
            <a:picLocks noChangeAspect="1"/>
          </p:cNvPicPr>
          <p:nvPr/>
        </p:nvPicPr>
        <p:blipFill rotWithShape="1">
          <a:blip r:embed="rId11" cstate="print">
            <a:extLst>
              <a:ext uri="{28A0092B-C50C-407E-A947-70E740481C1C}">
                <a14:useLocalDpi xmlns:a14="http://schemas.microsoft.com/office/drawing/2010/main" val="0"/>
              </a:ext>
            </a:extLst>
          </a:blip>
          <a:srcRect l="17590" t="16667" r="22060" b="18889"/>
          <a:stretch/>
        </p:blipFill>
        <p:spPr>
          <a:xfrm>
            <a:off x="6391499" y="5226167"/>
            <a:ext cx="917160" cy="855359"/>
          </a:xfrm>
          <a:prstGeom prst="rect">
            <a:avLst/>
          </a:prstGeom>
          <a:effectLst>
            <a:glow rad="127000">
              <a:schemeClr val="tx1"/>
            </a:glow>
          </a:effectLst>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30000" t="6714" r="25833" b="16073"/>
          <a:stretch/>
        </p:blipFill>
        <p:spPr>
          <a:xfrm>
            <a:off x="8152545" y="4453070"/>
            <a:ext cx="864916" cy="1043643"/>
          </a:xfrm>
          <a:prstGeom prst="rect">
            <a:avLst/>
          </a:prstGeom>
          <a:effectLst>
            <a:glow rad="127000">
              <a:schemeClr val="tx1"/>
            </a:glow>
          </a:effectLst>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10491" t="4445" r="20687" b="31111"/>
          <a:stretch/>
        </p:blipFill>
        <p:spPr>
          <a:xfrm>
            <a:off x="7480663" y="5466088"/>
            <a:ext cx="877928" cy="942960"/>
          </a:xfrm>
          <a:prstGeom prst="rect">
            <a:avLst/>
          </a:prstGeom>
          <a:effectLst>
            <a:glow rad="127000">
              <a:schemeClr val="tx1"/>
            </a:glow>
          </a:effectLst>
        </p:spPr>
      </p:pic>
    </p:spTree>
    <p:extLst>
      <p:ext uri="{BB962C8B-B14F-4D97-AF65-F5344CB8AC3E}">
        <p14:creationId xmlns:p14="http://schemas.microsoft.com/office/powerpoint/2010/main" val="124938497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31838"/>
          </a:xfrm>
        </p:spPr>
        <p:txBody>
          <a:bodyPr/>
          <a:lstStyle/>
          <a:p>
            <a:r>
              <a:rPr lang="en-US" dirty="0" smtClean="0">
                <a:latin typeface="Arial" panose="020B0604020202020204" pitchFamily="34" charset="0"/>
                <a:cs typeface="Arial" panose="020B0604020202020204" pitchFamily="34" charset="0"/>
              </a:rPr>
              <a:t>Review Panel / SME Team</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412275"/>
            <a:ext cx="4267200" cy="2169125"/>
          </a:xfrm>
        </p:spPr>
        <p:txBody>
          <a:bodyPr/>
          <a:lstStyle/>
          <a:p>
            <a:pPr>
              <a:spcBef>
                <a:spcPts val="600"/>
              </a:spcBef>
            </a:pPr>
            <a:r>
              <a:rPr lang="en-US" sz="1200" b="1" dirty="0" smtClean="0">
                <a:latin typeface="Arial" panose="020B0604020202020204" pitchFamily="34" charset="0"/>
                <a:cs typeface="Arial" panose="020B0604020202020204" pitchFamily="34" charset="0"/>
              </a:rPr>
              <a:t>Headquarters, Department of the Army (HQDA) </a:t>
            </a:r>
          </a:p>
          <a:p>
            <a:pPr>
              <a:spcBef>
                <a:spcPts val="600"/>
              </a:spcBef>
            </a:pPr>
            <a:r>
              <a:rPr lang="en-US" sz="1200" b="1" dirty="0" smtClean="0">
                <a:latin typeface="Arial" panose="020B0604020202020204" pitchFamily="34" charset="0"/>
                <a:cs typeface="Arial" panose="020B0604020202020204" pitchFamily="34" charset="0"/>
              </a:rPr>
              <a:t>U.S. Army Reserve Command (USARC) </a:t>
            </a:r>
          </a:p>
          <a:p>
            <a:pPr>
              <a:spcBef>
                <a:spcPts val="600"/>
              </a:spcBef>
            </a:pPr>
            <a:r>
              <a:rPr lang="en-US" sz="1200" b="1" dirty="0" smtClean="0">
                <a:latin typeface="Arial" panose="020B0604020202020204" pitchFamily="34" charset="0"/>
                <a:cs typeface="Arial" panose="020B0604020202020204" pitchFamily="34" charset="0"/>
              </a:rPr>
              <a:t>U.S. Army National Guard (ARNG) </a:t>
            </a:r>
          </a:p>
          <a:p>
            <a:pPr>
              <a:spcBef>
                <a:spcPts val="600"/>
              </a:spcBef>
            </a:pPr>
            <a:r>
              <a:rPr lang="en-US" sz="1200" b="1" dirty="0" smtClean="0">
                <a:latin typeface="Arial" panose="020B0604020202020204" pitchFamily="34" charset="0"/>
                <a:cs typeface="Arial" panose="020B0604020202020204" pitchFamily="34" charset="0"/>
              </a:rPr>
              <a:t>U.S. Forces Command (FORSCOM) </a:t>
            </a:r>
          </a:p>
          <a:p>
            <a:pPr>
              <a:spcBef>
                <a:spcPts val="600"/>
              </a:spcBef>
            </a:pPr>
            <a:r>
              <a:rPr lang="en-US" sz="1200" b="1" dirty="0" smtClean="0">
                <a:latin typeface="Arial" panose="020B0604020202020204" pitchFamily="34" charset="0"/>
                <a:cs typeface="Arial" panose="020B0604020202020204" pitchFamily="34" charset="0"/>
              </a:rPr>
              <a:t>U.S. Training and Doctrine Command (TRADOC) </a:t>
            </a:r>
          </a:p>
          <a:p>
            <a:pPr>
              <a:spcBef>
                <a:spcPts val="600"/>
              </a:spcBef>
            </a:pPr>
            <a:r>
              <a:rPr lang="en-US" sz="1200" b="1" dirty="0" smtClean="0">
                <a:latin typeface="Arial" panose="020B0604020202020204" pitchFamily="34" charset="0"/>
                <a:cs typeface="Arial" panose="020B0604020202020204" pitchFamily="34" charset="0"/>
              </a:rPr>
              <a:t>U.S. Army Special Operations Command (USASOC) </a:t>
            </a:r>
          </a:p>
          <a:p>
            <a:endParaRPr lang="en-US" sz="1200" dirty="0" smtClean="0">
              <a:latin typeface="Arial" panose="020B0604020202020204" pitchFamily="34" charset="0"/>
              <a:cs typeface="Arial" panose="020B0604020202020204" pitchFamily="34" charset="0"/>
            </a:endParaRPr>
          </a:p>
          <a:p>
            <a:endParaRPr lang="en-US" sz="1600" dirty="0"/>
          </a:p>
          <a:p>
            <a:endParaRPr lang="en-US" dirty="0"/>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5</a:t>
            </a:fld>
            <a:endParaRPr lang="en-US" dirty="0"/>
          </a:p>
        </p:txBody>
      </p:sp>
      <p:sp>
        <p:nvSpPr>
          <p:cNvPr id="5" name="Rectangle 4"/>
          <p:cNvSpPr/>
          <p:nvPr/>
        </p:nvSpPr>
        <p:spPr>
          <a:xfrm>
            <a:off x="4791080" y="1428096"/>
            <a:ext cx="4572000" cy="1585049"/>
          </a:xfrm>
          <a:prstGeom prst="rect">
            <a:avLst/>
          </a:prstGeom>
        </p:spPr>
        <p:txBody>
          <a:bodyPr>
            <a:spAutoFit/>
          </a:bodyPr>
          <a:lstStyle/>
          <a:p>
            <a:pPr marL="342900" lvl="0" indent="-342900" eaLnBrk="0" hangingPunct="0">
              <a:spcBef>
                <a:spcPts val="600"/>
              </a:spcBef>
              <a:buClr>
                <a:srgbClr val="EABD00"/>
              </a:buClr>
              <a:buSzPct val="75000"/>
              <a:buFont typeface="Wingdings" pitchFamily="2" charset="2"/>
              <a:buChar char="p"/>
            </a:pPr>
            <a:r>
              <a:rPr lang="en-US" sz="1200" b="1" kern="0" dirty="0">
                <a:solidFill>
                  <a:srgbClr val="000000"/>
                </a:solidFill>
                <a:latin typeface="Arial" panose="020B0604020202020204" pitchFamily="34" charset="0"/>
                <a:cs typeface="Arial" panose="020B0604020202020204" pitchFamily="34" charset="0"/>
              </a:rPr>
              <a:t>U.S. Army Recruiting Command (USAREC) </a:t>
            </a:r>
          </a:p>
          <a:p>
            <a:pPr marL="342900" lvl="0" indent="-342900" eaLnBrk="0" hangingPunct="0">
              <a:spcBef>
                <a:spcPts val="600"/>
              </a:spcBef>
              <a:buClr>
                <a:srgbClr val="EABD00"/>
              </a:buClr>
              <a:buSzPct val="75000"/>
              <a:buFont typeface="Wingdings" pitchFamily="2" charset="2"/>
              <a:buChar char="p"/>
            </a:pPr>
            <a:r>
              <a:rPr lang="en-US" sz="1200" b="1" kern="0" dirty="0">
                <a:solidFill>
                  <a:srgbClr val="000000"/>
                </a:solidFill>
                <a:latin typeface="Arial" panose="020B0604020202020204" pitchFamily="34" charset="0"/>
                <a:cs typeface="Arial" panose="020B0604020202020204" pitchFamily="34" charset="0"/>
              </a:rPr>
              <a:t>U.S. Army Futures Command (AFC) </a:t>
            </a:r>
          </a:p>
          <a:p>
            <a:pPr marL="342900" lvl="0" indent="-342900" eaLnBrk="0" hangingPunct="0">
              <a:spcBef>
                <a:spcPts val="600"/>
              </a:spcBef>
              <a:buClr>
                <a:srgbClr val="EABD00"/>
              </a:buClr>
              <a:buSzPct val="75000"/>
              <a:buFont typeface="Wingdings" pitchFamily="2" charset="2"/>
              <a:buChar char="p"/>
            </a:pPr>
            <a:r>
              <a:rPr lang="en-US" sz="1200" b="1" kern="0" dirty="0">
                <a:solidFill>
                  <a:srgbClr val="000000"/>
                </a:solidFill>
                <a:latin typeface="Arial" panose="020B0604020202020204" pitchFamily="34" charset="0"/>
                <a:cs typeface="Arial" panose="020B0604020202020204" pitchFamily="34" charset="0"/>
              </a:rPr>
              <a:t>Office of the Surgeon General (OTSG) </a:t>
            </a:r>
          </a:p>
          <a:p>
            <a:pPr marL="342900" lvl="0" indent="-342900" eaLnBrk="0" hangingPunct="0">
              <a:spcBef>
                <a:spcPts val="600"/>
              </a:spcBef>
              <a:buClr>
                <a:srgbClr val="EABD00"/>
              </a:buClr>
              <a:buSzPct val="75000"/>
              <a:buFont typeface="Wingdings" pitchFamily="2" charset="2"/>
              <a:buChar char="p"/>
            </a:pPr>
            <a:r>
              <a:rPr lang="en-US" sz="1200" b="1" kern="0" dirty="0">
                <a:solidFill>
                  <a:srgbClr val="000000"/>
                </a:solidFill>
                <a:latin typeface="Arial" panose="020B0604020202020204" pitchFamily="34" charset="0"/>
                <a:cs typeface="Arial" panose="020B0604020202020204" pitchFamily="34" charset="0"/>
              </a:rPr>
              <a:t>Defense Logistics Agency (DLA) </a:t>
            </a:r>
          </a:p>
          <a:p>
            <a:pPr marL="342900" lvl="0" indent="-342900" eaLnBrk="0" hangingPunct="0">
              <a:spcBef>
                <a:spcPts val="600"/>
              </a:spcBef>
              <a:buClr>
                <a:srgbClr val="EABD00"/>
              </a:buClr>
              <a:buSzPct val="75000"/>
              <a:buFont typeface="Wingdings" pitchFamily="2" charset="2"/>
              <a:buChar char="p"/>
            </a:pPr>
            <a:r>
              <a:rPr lang="en-US" sz="1200" b="1" kern="0" dirty="0">
                <a:solidFill>
                  <a:srgbClr val="000000"/>
                </a:solidFill>
                <a:latin typeface="Arial" panose="020B0604020202020204" pitchFamily="34" charset="0"/>
                <a:cs typeface="Arial" panose="020B0604020202020204" pitchFamily="34" charset="0"/>
              </a:rPr>
              <a:t>Defense Health Agency (DHA) </a:t>
            </a:r>
          </a:p>
          <a:p>
            <a:pPr marL="342900" lvl="0" indent="-342900" eaLnBrk="0" hangingPunct="0">
              <a:spcBef>
                <a:spcPts val="600"/>
              </a:spcBef>
              <a:buClr>
                <a:srgbClr val="EABD00"/>
              </a:buClr>
              <a:buSzPct val="75000"/>
              <a:buFont typeface="Wingdings" pitchFamily="2" charset="2"/>
              <a:buChar char="p"/>
            </a:pPr>
            <a:r>
              <a:rPr lang="en-US" sz="1200" b="1" kern="0" dirty="0">
                <a:solidFill>
                  <a:srgbClr val="000000"/>
                </a:solidFill>
                <a:latin typeface="Arial" panose="020B0604020202020204" pitchFamily="34" charset="0"/>
                <a:cs typeface="Arial" panose="020B0604020202020204" pitchFamily="34" charset="0"/>
              </a:rPr>
              <a:t>Walter Reed National Military Medical Center </a:t>
            </a:r>
          </a:p>
        </p:txBody>
      </p:sp>
      <p:sp>
        <p:nvSpPr>
          <p:cNvPr id="10" name="Content Placeholder 2"/>
          <p:cNvSpPr txBox="1">
            <a:spLocks/>
          </p:cNvSpPr>
          <p:nvPr/>
        </p:nvSpPr>
        <p:spPr bwMode="auto">
          <a:xfrm>
            <a:off x="228600" y="3622075"/>
            <a:ext cx="4267200" cy="2626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a:spcBef>
                <a:spcPts val="600"/>
              </a:spcBef>
            </a:pPr>
            <a:r>
              <a:rPr lang="en-US" sz="1200" b="1" kern="0" dirty="0" smtClean="0">
                <a:latin typeface="Arial" panose="020B0604020202020204" pitchFamily="34" charset="0"/>
                <a:cs typeface="Arial" panose="020B0604020202020204" pitchFamily="34" charset="0"/>
              </a:rPr>
              <a:t>2 x GO</a:t>
            </a:r>
          </a:p>
          <a:p>
            <a:pPr>
              <a:spcBef>
                <a:spcPts val="600"/>
              </a:spcBef>
            </a:pPr>
            <a:r>
              <a:rPr lang="en-US" sz="1200" b="1" kern="0" dirty="0" smtClean="0">
                <a:latin typeface="Arial" panose="020B0604020202020204" pitchFamily="34" charset="0"/>
                <a:cs typeface="Arial" panose="020B0604020202020204" pitchFamily="34" charset="0"/>
              </a:rPr>
              <a:t>1 x COL</a:t>
            </a:r>
          </a:p>
          <a:p>
            <a:pPr>
              <a:spcBef>
                <a:spcPts val="600"/>
              </a:spcBef>
            </a:pPr>
            <a:r>
              <a:rPr lang="en-US" sz="1200" b="1" kern="0" dirty="0" smtClean="0">
                <a:latin typeface="Arial" panose="020B0604020202020204" pitchFamily="34" charset="0"/>
                <a:cs typeface="Arial" panose="020B0604020202020204" pitchFamily="34" charset="0"/>
              </a:rPr>
              <a:t>1 x MAJ (SME-Psychologist)</a:t>
            </a:r>
          </a:p>
          <a:p>
            <a:pPr>
              <a:spcBef>
                <a:spcPts val="600"/>
              </a:spcBef>
            </a:pPr>
            <a:r>
              <a:rPr lang="en-US" sz="1200" b="1" kern="0" dirty="0" smtClean="0">
                <a:latin typeface="Arial" panose="020B0604020202020204" pitchFamily="34" charset="0"/>
                <a:cs typeface="Arial" panose="020B0604020202020204" pitchFamily="34" charset="0"/>
              </a:rPr>
              <a:t>1 x CPT (Ranger)</a:t>
            </a:r>
          </a:p>
          <a:p>
            <a:pPr>
              <a:spcBef>
                <a:spcPts val="600"/>
              </a:spcBef>
            </a:pPr>
            <a:r>
              <a:rPr lang="en-US" sz="1200" b="1" kern="0" dirty="0" smtClean="0">
                <a:latin typeface="Arial" panose="020B0604020202020204" pitchFamily="34" charset="0"/>
                <a:cs typeface="Arial" panose="020B0604020202020204" pitchFamily="34" charset="0"/>
              </a:rPr>
              <a:t>1 x CW5</a:t>
            </a:r>
          </a:p>
          <a:p>
            <a:pPr>
              <a:spcBef>
                <a:spcPts val="600"/>
              </a:spcBef>
            </a:pPr>
            <a:r>
              <a:rPr lang="en-US" sz="1200" b="1" kern="0" dirty="0" smtClean="0">
                <a:latin typeface="Arial" panose="020B0604020202020204" pitchFamily="34" charset="0"/>
                <a:cs typeface="Arial" panose="020B0604020202020204" pitchFamily="34" charset="0"/>
              </a:rPr>
              <a:t>2 x Nom CSM &amp; 2 x SGM</a:t>
            </a:r>
          </a:p>
          <a:p>
            <a:pPr>
              <a:spcBef>
                <a:spcPts val="600"/>
              </a:spcBef>
            </a:pPr>
            <a:r>
              <a:rPr lang="en-US" sz="1200" b="1" kern="0" dirty="0" smtClean="0">
                <a:latin typeface="Arial" panose="020B0604020202020204" pitchFamily="34" charset="0"/>
                <a:cs typeface="Arial" panose="020B0604020202020204" pitchFamily="34" charset="0"/>
              </a:rPr>
              <a:t>3 x SFC (1 x Recruiter)</a:t>
            </a:r>
          </a:p>
          <a:p>
            <a:pPr>
              <a:spcBef>
                <a:spcPts val="600"/>
              </a:spcBef>
            </a:pPr>
            <a:r>
              <a:rPr lang="en-US" sz="1200" b="1" kern="0" dirty="0" smtClean="0">
                <a:latin typeface="Arial" panose="020B0604020202020204" pitchFamily="34" charset="0"/>
                <a:cs typeface="Arial" panose="020B0604020202020204" pitchFamily="34" charset="0"/>
              </a:rPr>
              <a:t>1 x SSG (Drill Sergeant)</a:t>
            </a:r>
          </a:p>
          <a:p>
            <a:pPr>
              <a:spcBef>
                <a:spcPts val="600"/>
              </a:spcBef>
            </a:pPr>
            <a:r>
              <a:rPr lang="en-US" sz="1200" b="1" kern="0" dirty="0" smtClean="0">
                <a:latin typeface="Arial" panose="020B0604020202020204" pitchFamily="34" charset="0"/>
                <a:cs typeface="Arial" panose="020B0604020202020204" pitchFamily="34" charset="0"/>
              </a:rPr>
              <a:t>2 x E5</a:t>
            </a:r>
          </a:p>
          <a:p>
            <a:pPr>
              <a:lnSpc>
                <a:spcPct val="150000"/>
              </a:lnSpc>
            </a:pPr>
            <a:endParaRPr lang="en-US" sz="1200" b="1" kern="0" dirty="0" smtClean="0">
              <a:latin typeface="Arial" panose="020B0604020202020204" pitchFamily="34" charset="0"/>
              <a:cs typeface="Arial" panose="020B0604020202020204" pitchFamily="34" charset="0"/>
            </a:endParaRPr>
          </a:p>
          <a:p>
            <a:endParaRPr lang="en-US" sz="1200" kern="0" dirty="0" smtClean="0">
              <a:latin typeface="Arial" panose="020B0604020202020204" pitchFamily="34" charset="0"/>
              <a:cs typeface="Arial" panose="020B0604020202020204" pitchFamily="34" charset="0"/>
            </a:endParaRPr>
          </a:p>
          <a:p>
            <a:endParaRPr lang="en-US" sz="1600" kern="0" dirty="0" smtClean="0"/>
          </a:p>
          <a:p>
            <a:endParaRPr lang="en-US" kern="0" dirty="0"/>
          </a:p>
        </p:txBody>
      </p:sp>
      <p:sp>
        <p:nvSpPr>
          <p:cNvPr id="12" name="Content Placeholder 2"/>
          <p:cNvSpPr txBox="1">
            <a:spLocks/>
          </p:cNvSpPr>
          <p:nvPr/>
        </p:nvSpPr>
        <p:spPr bwMode="auto">
          <a:xfrm>
            <a:off x="2743200" y="3643312"/>
            <a:ext cx="4267200" cy="2626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a:spcBef>
                <a:spcPts val="600"/>
              </a:spcBef>
            </a:pPr>
            <a:r>
              <a:rPr lang="en-US" sz="1200" b="1" kern="0" dirty="0" smtClean="0">
                <a:latin typeface="Arial" panose="020B0604020202020204" pitchFamily="34" charset="0"/>
                <a:cs typeface="Arial" panose="020B0604020202020204" pitchFamily="34" charset="0"/>
              </a:rPr>
              <a:t>1 x LTC (SME-Dermatologist)</a:t>
            </a:r>
          </a:p>
          <a:p>
            <a:pPr>
              <a:spcBef>
                <a:spcPts val="600"/>
              </a:spcBef>
            </a:pPr>
            <a:r>
              <a:rPr lang="en-US" sz="1200" b="1" kern="0" dirty="0" smtClean="0">
                <a:latin typeface="Arial" panose="020B0604020202020204" pitchFamily="34" charset="0"/>
                <a:cs typeface="Arial" panose="020B0604020202020204" pitchFamily="34" charset="0"/>
              </a:rPr>
              <a:t>1 x LTC (SME - Dermatologist)</a:t>
            </a:r>
          </a:p>
          <a:p>
            <a:pPr>
              <a:spcBef>
                <a:spcPts val="600"/>
              </a:spcBef>
            </a:pPr>
            <a:r>
              <a:rPr lang="en-US" sz="1200" b="1" kern="0" dirty="0" smtClean="0">
                <a:latin typeface="Arial" panose="020B0604020202020204" pitchFamily="34" charset="0"/>
                <a:cs typeface="Arial" panose="020B0604020202020204" pitchFamily="34" charset="0"/>
              </a:rPr>
              <a:t>1 x </a:t>
            </a:r>
            <a:r>
              <a:rPr lang="en-US" sz="1200" b="1" kern="0" dirty="0">
                <a:latin typeface="Arial" panose="020B0604020202020204" pitchFamily="34" charset="0"/>
                <a:cs typeface="Arial" panose="020B0604020202020204" pitchFamily="34" charset="0"/>
              </a:rPr>
              <a:t>Nom CSM (Corps CSM</a:t>
            </a:r>
            <a:r>
              <a:rPr lang="en-US" sz="1200" b="1" kern="0" dirty="0" smtClean="0">
                <a:latin typeface="Arial" panose="020B0604020202020204" pitchFamily="34" charset="0"/>
                <a:cs typeface="Arial" panose="020B0604020202020204" pitchFamily="34" charset="0"/>
              </a:rPr>
              <a:t>)</a:t>
            </a:r>
          </a:p>
          <a:p>
            <a:pPr>
              <a:spcBef>
                <a:spcPts val="600"/>
              </a:spcBef>
            </a:pPr>
            <a:r>
              <a:rPr lang="en-US" sz="1200" b="1" kern="0" dirty="0" smtClean="0">
                <a:latin typeface="Arial" panose="020B0604020202020204" pitchFamily="34" charset="0"/>
                <a:cs typeface="Arial" panose="020B0604020202020204" pitchFamily="34" charset="0"/>
              </a:rPr>
              <a:t>1 x SGM </a:t>
            </a:r>
            <a:endParaRPr lang="en-US" sz="1200" b="1" kern="0" dirty="0">
              <a:latin typeface="Arial" panose="020B0604020202020204" pitchFamily="34" charset="0"/>
              <a:cs typeface="Arial" panose="020B0604020202020204" pitchFamily="34" charset="0"/>
            </a:endParaRPr>
          </a:p>
          <a:p>
            <a:pPr>
              <a:spcBef>
                <a:spcPts val="600"/>
              </a:spcBef>
            </a:pPr>
            <a:r>
              <a:rPr lang="en-US" sz="1200" b="1" kern="0" dirty="0">
                <a:latin typeface="Arial" panose="020B0604020202020204" pitchFamily="34" charset="0"/>
                <a:cs typeface="Arial" panose="020B0604020202020204" pitchFamily="34" charset="0"/>
              </a:rPr>
              <a:t>1</a:t>
            </a:r>
            <a:r>
              <a:rPr lang="en-US" sz="1200" b="1" kern="0" dirty="0" smtClean="0">
                <a:latin typeface="Arial" panose="020B0604020202020204" pitchFamily="34" charset="0"/>
                <a:cs typeface="Arial" panose="020B0604020202020204" pitchFamily="34" charset="0"/>
              </a:rPr>
              <a:t> x SGM (SME-EOA)</a:t>
            </a:r>
          </a:p>
          <a:p>
            <a:pPr>
              <a:lnSpc>
                <a:spcPct val="150000"/>
              </a:lnSpc>
            </a:pPr>
            <a:endParaRPr lang="en-US" sz="1200" b="1" kern="0" dirty="0" smtClean="0">
              <a:latin typeface="Arial" panose="020B0604020202020204" pitchFamily="34" charset="0"/>
              <a:cs typeface="Arial" panose="020B0604020202020204" pitchFamily="34" charset="0"/>
            </a:endParaRPr>
          </a:p>
          <a:p>
            <a:endParaRPr lang="en-US" sz="1200" kern="0" dirty="0" smtClean="0">
              <a:latin typeface="Arial" panose="020B0604020202020204" pitchFamily="34" charset="0"/>
              <a:cs typeface="Arial" panose="020B0604020202020204" pitchFamily="34" charset="0"/>
            </a:endParaRPr>
          </a:p>
          <a:p>
            <a:endParaRPr lang="en-US" sz="1600" kern="0" dirty="0" smtClean="0"/>
          </a:p>
          <a:p>
            <a:endParaRPr lang="en-US" kern="0" dirty="0"/>
          </a:p>
        </p:txBody>
      </p:sp>
      <p:sp>
        <p:nvSpPr>
          <p:cNvPr id="13" name="Content Placeholder 2"/>
          <p:cNvSpPr txBox="1">
            <a:spLocks/>
          </p:cNvSpPr>
          <p:nvPr/>
        </p:nvSpPr>
        <p:spPr bwMode="auto">
          <a:xfrm>
            <a:off x="304800" y="3317275"/>
            <a:ext cx="1600200" cy="492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nSpc>
                <a:spcPct val="150000"/>
              </a:lnSpc>
              <a:buNone/>
            </a:pPr>
            <a:r>
              <a:rPr lang="en-US" sz="1200" b="1" u="sng" kern="0" dirty="0" smtClean="0">
                <a:latin typeface="Arial" panose="020B0604020202020204" pitchFamily="34" charset="0"/>
                <a:cs typeface="Arial" panose="020B0604020202020204" pitchFamily="34" charset="0"/>
              </a:rPr>
              <a:t>Female Breakdown</a:t>
            </a:r>
          </a:p>
          <a:p>
            <a:endParaRPr lang="en-US" sz="1200" kern="0" dirty="0" smtClean="0">
              <a:latin typeface="Arial" panose="020B0604020202020204" pitchFamily="34" charset="0"/>
              <a:cs typeface="Arial" panose="020B0604020202020204" pitchFamily="34" charset="0"/>
            </a:endParaRPr>
          </a:p>
          <a:p>
            <a:endParaRPr lang="en-US" sz="1600" kern="0" dirty="0" smtClean="0"/>
          </a:p>
          <a:p>
            <a:endParaRPr lang="en-US" kern="0" dirty="0"/>
          </a:p>
        </p:txBody>
      </p:sp>
      <p:sp>
        <p:nvSpPr>
          <p:cNvPr id="14" name="Content Placeholder 2"/>
          <p:cNvSpPr txBox="1">
            <a:spLocks/>
          </p:cNvSpPr>
          <p:nvPr/>
        </p:nvSpPr>
        <p:spPr bwMode="auto">
          <a:xfrm>
            <a:off x="3505200" y="3305176"/>
            <a:ext cx="1600200" cy="492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nSpc>
                <a:spcPct val="150000"/>
              </a:lnSpc>
              <a:buNone/>
            </a:pPr>
            <a:r>
              <a:rPr lang="en-US" sz="1200" b="1" u="sng" kern="0" dirty="0">
                <a:latin typeface="Arial" panose="020B0604020202020204" pitchFamily="34" charset="0"/>
                <a:cs typeface="Arial" panose="020B0604020202020204" pitchFamily="34" charset="0"/>
              </a:rPr>
              <a:t>M</a:t>
            </a:r>
            <a:r>
              <a:rPr lang="en-US" sz="1200" b="1" u="sng" kern="0" dirty="0" smtClean="0">
                <a:latin typeface="Arial" panose="020B0604020202020204" pitchFamily="34" charset="0"/>
                <a:cs typeface="Arial" panose="020B0604020202020204" pitchFamily="34" charset="0"/>
              </a:rPr>
              <a:t>ale Breakdown</a:t>
            </a:r>
          </a:p>
          <a:p>
            <a:endParaRPr lang="en-US" sz="1200" kern="0" dirty="0" smtClean="0">
              <a:latin typeface="Arial" panose="020B0604020202020204" pitchFamily="34" charset="0"/>
              <a:cs typeface="Arial" panose="020B0604020202020204" pitchFamily="34" charset="0"/>
            </a:endParaRPr>
          </a:p>
          <a:p>
            <a:endParaRPr lang="en-US" sz="1600" kern="0" dirty="0" smtClean="0"/>
          </a:p>
          <a:p>
            <a:endParaRPr lang="en-US" kern="0" dirty="0"/>
          </a:p>
        </p:txBody>
      </p:sp>
      <p:sp>
        <p:nvSpPr>
          <p:cNvPr id="15" name="Content Placeholder 2"/>
          <p:cNvSpPr txBox="1">
            <a:spLocks/>
          </p:cNvSpPr>
          <p:nvPr/>
        </p:nvSpPr>
        <p:spPr bwMode="auto">
          <a:xfrm>
            <a:off x="5562600" y="3607787"/>
            <a:ext cx="3124200" cy="2626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a:spcBef>
                <a:spcPts val="600"/>
              </a:spcBef>
            </a:pPr>
            <a:r>
              <a:rPr lang="en-US" sz="1200" b="1" kern="0" dirty="0">
                <a:latin typeface="Arial" panose="020B0604020202020204" pitchFamily="34" charset="0"/>
                <a:cs typeface="Arial" panose="020B0604020202020204" pitchFamily="34" charset="0"/>
              </a:rPr>
              <a:t>Age range: 24 to 55yrs old</a:t>
            </a:r>
          </a:p>
          <a:p>
            <a:pPr>
              <a:spcBef>
                <a:spcPts val="600"/>
              </a:spcBef>
            </a:pPr>
            <a:r>
              <a:rPr lang="en-US" sz="1200" b="1" kern="0" dirty="0">
                <a:latin typeface="Arial" panose="020B0604020202020204" pitchFamily="34" charset="0"/>
                <a:cs typeface="Arial" panose="020B0604020202020204" pitchFamily="34" charset="0"/>
              </a:rPr>
              <a:t>Average age: 44 years old</a:t>
            </a:r>
          </a:p>
          <a:p>
            <a:pPr>
              <a:spcBef>
                <a:spcPts val="600"/>
              </a:spcBef>
            </a:pPr>
            <a:r>
              <a:rPr lang="en-US" sz="1200" b="1" kern="0" dirty="0">
                <a:latin typeface="Arial" panose="020B0604020202020204" pitchFamily="34" charset="0"/>
                <a:cs typeface="Arial" panose="020B0604020202020204" pitchFamily="34" charset="0"/>
              </a:rPr>
              <a:t>Career Management Fields: SF, IN, AR, MC, MP, PA, OD, FI, AG, PO, LG</a:t>
            </a:r>
          </a:p>
          <a:p>
            <a:pPr>
              <a:spcBef>
                <a:spcPts val="600"/>
              </a:spcBef>
            </a:pPr>
            <a:r>
              <a:rPr lang="en-US" sz="1200" b="1" kern="0" dirty="0">
                <a:latin typeface="Arial" panose="020B0604020202020204" pitchFamily="34" charset="0"/>
                <a:cs typeface="Arial" panose="020B0604020202020204" pitchFamily="34" charset="0"/>
              </a:rPr>
              <a:t>Special Skills: Military Free Fall, Airborne, Ranger, Pathfinder, and Air Assault.</a:t>
            </a:r>
          </a:p>
          <a:p>
            <a:pPr>
              <a:spcBef>
                <a:spcPts val="600"/>
              </a:spcBef>
            </a:pPr>
            <a:r>
              <a:rPr lang="en-US" sz="1200" b="1" kern="0" dirty="0">
                <a:latin typeface="Arial" panose="020B0604020202020204" pitchFamily="34" charset="0"/>
                <a:cs typeface="Arial" panose="020B0604020202020204" pitchFamily="34" charset="0"/>
              </a:rPr>
              <a:t>Special Duty Assignment Personnel: Recruiter and Drill Sergeant</a:t>
            </a:r>
          </a:p>
          <a:p>
            <a:pPr>
              <a:lnSpc>
                <a:spcPct val="150000"/>
              </a:lnSpc>
            </a:pPr>
            <a:endParaRPr lang="en-US" sz="1200" b="1" kern="0" dirty="0" smtClean="0">
              <a:latin typeface="Arial" panose="020B0604020202020204" pitchFamily="34" charset="0"/>
              <a:cs typeface="Arial" panose="020B0604020202020204" pitchFamily="34" charset="0"/>
            </a:endParaRPr>
          </a:p>
          <a:p>
            <a:endParaRPr lang="en-US" sz="1200" kern="0" dirty="0" smtClean="0">
              <a:latin typeface="Arial" panose="020B0604020202020204" pitchFamily="34" charset="0"/>
              <a:cs typeface="Arial" panose="020B0604020202020204" pitchFamily="34" charset="0"/>
            </a:endParaRPr>
          </a:p>
          <a:p>
            <a:endParaRPr lang="en-US" sz="1600" kern="0" dirty="0" smtClean="0"/>
          </a:p>
          <a:p>
            <a:endParaRPr lang="en-US" kern="0" dirty="0"/>
          </a:p>
        </p:txBody>
      </p:sp>
      <p:sp>
        <p:nvSpPr>
          <p:cNvPr id="16" name="Content Placeholder 2"/>
          <p:cNvSpPr txBox="1">
            <a:spLocks/>
          </p:cNvSpPr>
          <p:nvPr/>
        </p:nvSpPr>
        <p:spPr bwMode="auto">
          <a:xfrm>
            <a:off x="6477000" y="3305176"/>
            <a:ext cx="1600200" cy="492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EABD00"/>
              </a:buClr>
              <a:buSzPct val="75000"/>
              <a:buFont typeface="Wingdings" pitchFamily="2" charset="2"/>
              <a:buChar char="p"/>
              <a:defRPr sz="24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000">
                <a:solidFill>
                  <a:schemeClr val="tx1"/>
                </a:solidFill>
                <a:latin typeface="Calibri" pitchFamily="34" charset="0"/>
              </a:defRPr>
            </a:lvl2pPr>
            <a:lvl3pPr marL="1143000" indent="-228600" algn="l" rtl="0" eaLnBrk="0" fontAlgn="base" hangingPunct="0">
              <a:spcBef>
                <a:spcPct val="20000"/>
              </a:spcBef>
              <a:spcAft>
                <a:spcPct val="0"/>
              </a:spcAft>
              <a:buClr>
                <a:srgbClr val="EABD00"/>
              </a:buClr>
              <a:buSzPct val="65000"/>
              <a:buFont typeface="Wingdings" pitchFamily="2" charset="2"/>
              <a:buChar char="q"/>
              <a:defRPr>
                <a:solidFill>
                  <a:schemeClr val="tx1"/>
                </a:solidFill>
                <a:latin typeface="Calibri" pitchFamily="34" charset="0"/>
              </a:defRPr>
            </a:lvl3pPr>
            <a:lvl4pPr marL="1600200" indent="-228600" algn="l" rtl="0" eaLnBrk="0" fontAlgn="base" hangingPunct="0">
              <a:spcBef>
                <a:spcPct val="20000"/>
              </a:spcBef>
              <a:spcAft>
                <a:spcPct val="0"/>
              </a:spcAft>
              <a:buClr>
                <a:schemeClr val="bg2"/>
              </a:buClr>
              <a:buFont typeface="Wingdings" pitchFamily="2" charset="2"/>
              <a:buChar char="§"/>
              <a:defRPr sz="1600">
                <a:solidFill>
                  <a:schemeClr val="tx1"/>
                </a:solidFill>
                <a:latin typeface="Calibri" pitchFamily="34" charset="0"/>
              </a:defRPr>
            </a:lvl4pPr>
            <a:lvl5pPr marL="2057400" indent="-228600" algn="l" rtl="0" eaLnBrk="0" fontAlgn="base" hangingPunct="0">
              <a:spcBef>
                <a:spcPct val="20000"/>
              </a:spcBef>
              <a:spcAft>
                <a:spcPct val="0"/>
              </a:spcAft>
              <a:buClr>
                <a:schemeClr val="tx2"/>
              </a:buClr>
              <a:buSzPct val="80000"/>
              <a:buFont typeface="Calibri" pitchFamily="34" charset="0"/>
              <a:buChar char="»"/>
              <a:defRPr sz="1400">
                <a:solidFill>
                  <a:schemeClr val="tx1"/>
                </a:solidFill>
                <a:latin typeface="Calibri" pitchFamily="34" charset="0"/>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lnSpc>
                <a:spcPct val="150000"/>
              </a:lnSpc>
              <a:buNone/>
            </a:pPr>
            <a:r>
              <a:rPr lang="en-US" sz="1200" b="1" u="sng" kern="0" dirty="0" smtClean="0">
                <a:latin typeface="Arial" panose="020B0604020202020204" pitchFamily="34" charset="0"/>
                <a:cs typeface="Arial" panose="020B0604020202020204" pitchFamily="34" charset="0"/>
              </a:rPr>
              <a:t>Other Data</a:t>
            </a:r>
          </a:p>
          <a:p>
            <a:endParaRPr lang="en-US" sz="1200" kern="0" dirty="0" smtClean="0">
              <a:latin typeface="Arial" panose="020B0604020202020204" pitchFamily="34" charset="0"/>
              <a:cs typeface="Arial" panose="020B0604020202020204" pitchFamily="34" charset="0"/>
            </a:endParaRPr>
          </a:p>
          <a:p>
            <a:endParaRPr lang="en-US" sz="1600" kern="0" dirty="0" smtClean="0"/>
          </a:p>
          <a:p>
            <a:endParaRPr lang="en-US" kern="0" dirty="0"/>
          </a:p>
        </p:txBody>
      </p:sp>
    </p:spTree>
    <p:extLst>
      <p:ext uri="{BB962C8B-B14F-4D97-AF65-F5344CB8AC3E}">
        <p14:creationId xmlns:p14="http://schemas.microsoft.com/office/powerpoint/2010/main" val="248765198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Mission – Purpose – End state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640875"/>
            <a:ext cx="8610600" cy="4683725"/>
          </a:xfrm>
        </p:spPr>
        <p:txBody>
          <a:bodyPr/>
          <a:lstStyle/>
          <a:p>
            <a:r>
              <a:rPr lang="en-US" sz="1800" dirty="0" smtClean="0">
                <a:latin typeface="Arial" panose="020B0604020202020204" pitchFamily="34" charset="0"/>
                <a:cs typeface="Arial" panose="020B0604020202020204" pitchFamily="34" charset="0"/>
              </a:rPr>
              <a:t>Mission</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HQDA G1 Uniform </a:t>
            </a:r>
            <a:r>
              <a:rPr lang="en-US" sz="1800" dirty="0">
                <a:latin typeface="Arial" panose="020B0604020202020204" pitchFamily="34" charset="0"/>
                <a:cs typeface="Arial" panose="020B0604020202020204" pitchFamily="34" charset="0"/>
              </a:rPr>
              <a:t>Policy Branch </a:t>
            </a:r>
            <a:r>
              <a:rPr lang="en-US" sz="1800" dirty="0" smtClean="0">
                <a:latin typeface="Arial" panose="020B0604020202020204" pitchFamily="34" charset="0"/>
                <a:cs typeface="Arial" panose="020B0604020202020204" pitchFamily="34" charset="0"/>
              </a:rPr>
              <a:t>provided proposed </a:t>
            </a:r>
            <a:r>
              <a:rPr lang="en-US" sz="1800" dirty="0">
                <a:latin typeface="Arial" panose="020B0604020202020204" pitchFamily="34" charset="0"/>
                <a:cs typeface="Arial" panose="020B0604020202020204" pitchFamily="34" charset="0"/>
              </a:rPr>
              <a:t>modifications to grooming and appearance </a:t>
            </a:r>
            <a:r>
              <a:rPr lang="en-US" sz="1800" dirty="0" smtClean="0">
                <a:latin typeface="Arial" panose="020B0604020202020204" pitchFamily="34" charset="0"/>
                <a:cs typeface="Arial" panose="020B0604020202020204" pitchFamily="34" charset="0"/>
              </a:rPr>
              <a:t>standards.  Subject </a:t>
            </a:r>
            <a:r>
              <a:rPr lang="en-US" sz="1800" dirty="0">
                <a:latin typeface="Arial" panose="020B0604020202020204" pitchFamily="34" charset="0"/>
                <a:cs typeface="Arial" panose="020B0604020202020204" pitchFamily="34" charset="0"/>
              </a:rPr>
              <a:t>matter experts </a:t>
            </a:r>
            <a:r>
              <a:rPr lang="en-US" sz="1800" dirty="0" smtClean="0">
                <a:latin typeface="Arial" panose="020B0604020202020204" pitchFamily="34" charset="0"/>
                <a:cs typeface="Arial" panose="020B0604020202020204" pitchFamily="34" charset="0"/>
              </a:rPr>
              <a:t>presented findings </a:t>
            </a:r>
            <a:r>
              <a:rPr lang="en-US" sz="1800" dirty="0">
                <a:latin typeface="Arial" panose="020B0604020202020204" pitchFamily="34" charset="0"/>
                <a:cs typeface="Arial" panose="020B0604020202020204" pitchFamily="34" charset="0"/>
              </a:rPr>
              <a:t>and recommendations to the review panel. </a:t>
            </a:r>
            <a:r>
              <a:rPr lang="en-US"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Purpose:  The </a:t>
            </a:r>
            <a:r>
              <a:rPr lang="en-US" sz="1800" dirty="0">
                <a:latin typeface="Arial" panose="020B0604020202020204" pitchFamily="34" charset="0"/>
                <a:cs typeface="Arial" panose="020B0604020202020204" pitchFamily="34" charset="0"/>
              </a:rPr>
              <a:t>review panel </a:t>
            </a:r>
            <a:r>
              <a:rPr lang="en-US" sz="1800" dirty="0" smtClean="0">
                <a:latin typeface="Arial" panose="020B0604020202020204" pitchFamily="34" charset="0"/>
                <a:cs typeface="Arial" panose="020B0604020202020204" pitchFamily="34" charset="0"/>
              </a:rPr>
              <a:t>discussed </a:t>
            </a:r>
            <a:r>
              <a:rPr lang="en-US" sz="1800" dirty="0">
                <a:latin typeface="Arial" panose="020B0604020202020204" pitchFamily="34" charset="0"/>
                <a:cs typeface="Arial" panose="020B0604020202020204" pitchFamily="34" charset="0"/>
              </a:rPr>
              <a:t>the proposed modifications and </a:t>
            </a:r>
            <a:r>
              <a:rPr lang="en-US" sz="1800" dirty="0" smtClean="0">
                <a:latin typeface="Arial" panose="020B0604020202020204" pitchFamily="34" charset="0"/>
                <a:cs typeface="Arial" panose="020B0604020202020204" pitchFamily="34" charset="0"/>
              </a:rPr>
              <a:t>findings, voted and assisted in shaping the appropriate </a:t>
            </a:r>
            <a:r>
              <a:rPr lang="en-US" sz="1800" dirty="0">
                <a:latin typeface="Arial" panose="020B0604020202020204" pitchFamily="34" charset="0"/>
                <a:cs typeface="Arial" panose="020B0604020202020204" pitchFamily="34" charset="0"/>
              </a:rPr>
              <a:t>recommendations based on but not limited to professional appearance, </a:t>
            </a:r>
            <a:r>
              <a:rPr lang="en-US" sz="1800" dirty="0" smtClean="0">
                <a:latin typeface="Arial" panose="020B0604020202020204" pitchFamily="34" charset="0"/>
                <a:cs typeface="Arial" panose="020B0604020202020204" pitchFamily="34" charset="0"/>
              </a:rPr>
              <a:t>health and </a:t>
            </a:r>
            <a:r>
              <a:rPr lang="en-US" sz="1800" dirty="0">
                <a:latin typeface="Arial" panose="020B0604020202020204" pitchFamily="34" charset="0"/>
                <a:cs typeface="Arial" panose="020B0604020202020204" pitchFamily="34" charset="0"/>
              </a:rPr>
              <a:t>wellness, functionality, </a:t>
            </a:r>
            <a:r>
              <a:rPr lang="en-US" sz="1800" dirty="0" smtClean="0">
                <a:latin typeface="Arial" panose="020B0604020202020204" pitchFamily="34" charset="0"/>
                <a:cs typeface="Arial" panose="020B0604020202020204" pitchFamily="34" charset="0"/>
              </a:rPr>
              <a:t>good order and </a:t>
            </a:r>
            <a:r>
              <a:rPr lang="en-US" sz="1800" smtClean="0">
                <a:latin typeface="Arial" panose="020B0604020202020204" pitchFamily="34" charset="0"/>
                <a:cs typeface="Arial" panose="020B0604020202020204" pitchFamily="34" charset="0"/>
              </a:rPr>
              <a:t>discipline, diversity</a:t>
            </a:r>
            <a:r>
              <a:rPr lang="en-US" sz="1800" dirty="0">
                <a:latin typeface="Arial" panose="020B0604020202020204" pitchFamily="34" charset="0"/>
                <a:cs typeface="Arial" panose="020B0604020202020204" pitchFamily="34" charset="0"/>
              </a:rPr>
              <a:t>, and inclusion</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End State:  The </a:t>
            </a:r>
            <a:r>
              <a:rPr lang="en-US" sz="1800" dirty="0">
                <a:latin typeface="Arial" panose="020B0604020202020204" pitchFamily="34" charset="0"/>
                <a:cs typeface="Arial" panose="020B0604020202020204" pitchFamily="34" charset="0"/>
              </a:rPr>
              <a:t>recommendations </a:t>
            </a:r>
            <a:r>
              <a:rPr lang="en-US" sz="1800" dirty="0" smtClean="0">
                <a:latin typeface="Arial" panose="020B0604020202020204" pitchFamily="34" charset="0"/>
                <a:cs typeface="Arial" panose="020B0604020202020204" pitchFamily="34" charset="0"/>
              </a:rPr>
              <a:t>made by the review panel reflect a progressive Army, the Army’s image and values </a:t>
            </a:r>
            <a:r>
              <a:rPr lang="en-US" sz="1800" dirty="0">
                <a:latin typeface="Arial" panose="020B0604020202020204" pitchFamily="34" charset="0"/>
                <a:cs typeface="Arial" panose="020B0604020202020204" pitchFamily="34" charset="0"/>
              </a:rPr>
              <a:t>and the Army’s commitment to diversity and inclusion.</a:t>
            </a: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6</a:t>
            </a:fld>
            <a:endParaRPr lang="en-US" dirty="0"/>
          </a:p>
        </p:txBody>
      </p:sp>
    </p:spTree>
    <p:extLst>
      <p:ext uri="{BB962C8B-B14F-4D97-AF65-F5344CB8AC3E}">
        <p14:creationId xmlns:p14="http://schemas.microsoft.com/office/powerpoint/2010/main" val="336118923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8" y="457200"/>
            <a:ext cx="8229600" cy="731838"/>
          </a:xfrm>
        </p:spPr>
        <p:txBody>
          <a:bodyPr/>
          <a:lstStyle/>
          <a:p>
            <a:r>
              <a:rPr lang="en-US" sz="3200" dirty="0" smtClean="0">
                <a:latin typeface="Arial" panose="020B0604020202020204" pitchFamily="34" charset="0"/>
                <a:cs typeface="Arial" panose="020B0604020202020204" pitchFamily="34" charset="0"/>
              </a:rPr>
              <a:t>Highlights (Uniform Blend Colors)</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 y="1295400"/>
            <a:ext cx="4648200" cy="4715854"/>
          </a:xfrm>
        </p:spPr>
        <p:txBody>
          <a:bodyPr/>
          <a:lstStyle/>
          <a:p>
            <a:r>
              <a:rPr lang="en-US" sz="1600" dirty="0">
                <a:latin typeface="Arial" panose="020B0604020202020204" pitchFamily="34" charset="0"/>
                <a:cs typeface="Arial" panose="020B0604020202020204" pitchFamily="34" charset="0"/>
              </a:rPr>
              <a:t>Amend para. 3-2(a)(1)(b) to state that hair color should not be a color that is extreme </a:t>
            </a:r>
            <a:r>
              <a:rPr lang="en-US" sz="1600" dirty="0" smtClean="0">
                <a:latin typeface="Arial" panose="020B0604020202020204" pitchFamily="34" charset="0"/>
                <a:cs typeface="Arial" panose="020B0604020202020204" pitchFamily="34" charset="0"/>
              </a:rPr>
              <a:t>&amp; must </a:t>
            </a:r>
            <a:r>
              <a:rPr lang="en-US" sz="1600" dirty="0">
                <a:latin typeface="Arial" panose="020B0604020202020204" pitchFamily="34" charset="0"/>
                <a:cs typeface="Arial" panose="020B0604020202020204" pitchFamily="34" charset="0"/>
              </a:rPr>
              <a:t>present a natural appearance.  Highlights (Uniform Blend of Colors) are authorized</a:t>
            </a:r>
            <a:r>
              <a:rPr lang="en-US" sz="1600" dirty="0" smtClean="0">
                <a:latin typeface="Arial" panose="020B0604020202020204" pitchFamily="34" charset="0"/>
                <a:cs typeface="Arial" panose="020B0604020202020204" pitchFamily="34" charset="0"/>
              </a:rPr>
              <a:t>.  If a Soldier decides to add color or highlights to hair, root growth of a different color should not exceed 1.5 inches of the original color.</a:t>
            </a:r>
            <a:endParaRPr lang="en-US" sz="16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pPr>
              <a:spcBef>
                <a:spcPts val="0"/>
              </a:spcBef>
            </a:pPr>
            <a:r>
              <a:rPr lang="en-US" sz="1600" dirty="0" smtClean="0">
                <a:latin typeface="Arial" panose="020B0604020202020204" pitchFamily="34" charset="0"/>
                <a:cs typeface="Arial" panose="020B0604020202020204" pitchFamily="34" charset="0"/>
              </a:rPr>
              <a:t>Panel was in </a:t>
            </a:r>
            <a:r>
              <a:rPr lang="en-US" sz="1600" dirty="0">
                <a:latin typeface="Arial" panose="020B0604020202020204" pitchFamily="34" charset="0"/>
                <a:cs typeface="Arial" panose="020B0604020202020204" pitchFamily="34" charset="0"/>
              </a:rPr>
              <a:t>favor of authorizing highlights (uniform blend of colors) as long as it presents a </a:t>
            </a:r>
            <a:r>
              <a:rPr lang="en-US" sz="1600" u="sng" dirty="0">
                <a:latin typeface="Arial" panose="020B0604020202020204" pitchFamily="34" charset="0"/>
                <a:cs typeface="Arial" panose="020B0604020202020204" pitchFamily="34" charset="0"/>
              </a:rPr>
              <a:t>natural appearance (Natural Hair Colors)</a:t>
            </a:r>
            <a:r>
              <a:rPr lang="en-US" sz="1600" dirty="0">
                <a:latin typeface="Arial" panose="020B0604020202020204" pitchFamily="34" charset="0"/>
                <a:cs typeface="Arial" panose="020B0604020202020204" pitchFamily="34" charset="0"/>
              </a:rPr>
              <a:t> and is not a prohibited color such as but not limited to purple, blue, pink, green, orange, bright red, and fluorescent or neon colors</a:t>
            </a:r>
            <a:r>
              <a:rPr lang="en-US" sz="1600" dirty="0" smtClean="0">
                <a:latin typeface="Arial" panose="020B0604020202020204" pitchFamily="34" charset="0"/>
                <a:cs typeface="Arial" panose="020B0604020202020204" pitchFamily="34" charset="0"/>
              </a:rPr>
              <a:t>.</a:t>
            </a:r>
          </a:p>
          <a:p>
            <a:endParaRPr lang="en-US" sz="1600" dirty="0" smtClean="0">
              <a:latin typeface="Arial" panose="020B0604020202020204" pitchFamily="34" charset="0"/>
              <a:cs typeface="Arial" panose="020B0604020202020204" pitchFamily="34" charset="0"/>
            </a:endParaRPr>
          </a:p>
          <a:p>
            <a:pPr>
              <a:spcBef>
                <a:spcPts val="0"/>
              </a:spcBef>
            </a:pPr>
            <a:r>
              <a:rPr lang="en-US" sz="1600" dirty="0" smtClean="0">
                <a:latin typeface="Arial" panose="020B0604020202020204" pitchFamily="34" charset="0"/>
                <a:cs typeface="Arial" panose="020B0604020202020204" pitchFamily="34" charset="0"/>
              </a:rPr>
              <a:t>Recommended by the panel to make this “gender neutral” as some men use hair dyes.</a:t>
            </a:r>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7</a:t>
            </a:fld>
            <a:endParaRPr lang="en-US" dirty="0"/>
          </a:p>
        </p:txBody>
      </p:sp>
      <p:cxnSp>
        <p:nvCxnSpPr>
          <p:cNvPr id="7" name="Straight Connector 6"/>
          <p:cNvCxnSpPr/>
          <p:nvPr/>
        </p:nvCxnSpPr>
        <p:spPr bwMode="auto">
          <a:xfrm>
            <a:off x="533400" y="35052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552568"/>
            <a:ext cx="1142809" cy="1280957"/>
          </a:xfrm>
          <a:prstGeom prst="rect">
            <a:avLst/>
          </a:prstGeom>
          <a:effectLst>
            <a:glow rad="127000">
              <a:schemeClr val="accent6"/>
            </a:glo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27143"/>
          <a:stretch/>
        </p:blipFill>
        <p:spPr>
          <a:xfrm>
            <a:off x="6248400" y="3028946"/>
            <a:ext cx="1127250" cy="1312265"/>
          </a:xfrm>
          <a:prstGeom prst="rect">
            <a:avLst/>
          </a:prstGeom>
          <a:effectLst>
            <a:glow rad="127000">
              <a:schemeClr val="accent6"/>
            </a:glow>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0493" t="6666" r="16558"/>
          <a:stretch/>
        </p:blipFill>
        <p:spPr>
          <a:xfrm flipH="1">
            <a:off x="4724400" y="1752600"/>
            <a:ext cx="1223736" cy="1981200"/>
          </a:xfrm>
          <a:prstGeom prst="rect">
            <a:avLst/>
          </a:prstGeom>
          <a:effectLst>
            <a:glow rad="127000">
              <a:schemeClr val="accent6"/>
            </a:glow>
          </a:effec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2500" t="6205" r="27500"/>
          <a:stretch/>
        </p:blipFill>
        <p:spPr>
          <a:xfrm>
            <a:off x="4724400" y="4103677"/>
            <a:ext cx="1143000" cy="1699953"/>
          </a:xfrm>
          <a:prstGeom prst="rect">
            <a:avLst/>
          </a:prstGeom>
          <a:effectLst>
            <a:glow rad="127000">
              <a:schemeClr val="accent6"/>
            </a:glow>
          </a:effec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7305" t="12222" r="24345"/>
          <a:stretch/>
        </p:blipFill>
        <p:spPr>
          <a:xfrm>
            <a:off x="7696199" y="4114801"/>
            <a:ext cx="1357487" cy="1688830"/>
          </a:xfrm>
          <a:prstGeom prst="rect">
            <a:avLst/>
          </a:prstGeom>
          <a:effectLst>
            <a:glow rad="127000">
              <a:schemeClr val="accent6"/>
            </a:glow>
          </a:effectLst>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r="67218"/>
          <a:stretch/>
        </p:blipFill>
        <p:spPr>
          <a:xfrm>
            <a:off x="6405560" y="4467217"/>
            <a:ext cx="870074" cy="1781183"/>
          </a:xfrm>
          <a:prstGeom prst="rect">
            <a:avLst/>
          </a:prstGeom>
          <a:effectLst>
            <a:glow rad="127000">
              <a:schemeClr val="accent6"/>
            </a:glow>
          </a:effectLst>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11111" t="21852" r="47778" b="12963"/>
          <a:stretch/>
        </p:blipFill>
        <p:spPr>
          <a:xfrm rot="5400000">
            <a:off x="7370054" y="2093034"/>
            <a:ext cx="1981200" cy="1357487"/>
          </a:xfrm>
          <a:prstGeom prst="rect">
            <a:avLst/>
          </a:prstGeom>
          <a:effectLst>
            <a:glow rad="127000">
              <a:schemeClr val="accent6"/>
            </a:glow>
          </a:effectLst>
        </p:spPr>
      </p:pic>
    </p:spTree>
    <p:extLst>
      <p:ext uri="{BB962C8B-B14F-4D97-AF65-F5344CB8AC3E}">
        <p14:creationId xmlns:p14="http://schemas.microsoft.com/office/powerpoint/2010/main" val="84196242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5469" t="1627" r="27599" b="51193"/>
          <a:stretch/>
        </p:blipFill>
        <p:spPr>
          <a:xfrm>
            <a:off x="5895986" y="3809205"/>
            <a:ext cx="1981201" cy="22098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644" t="6666" r="14041" b="18889"/>
          <a:stretch/>
        </p:blipFill>
        <p:spPr>
          <a:xfrm>
            <a:off x="6105524" y="1871073"/>
            <a:ext cx="1734440" cy="1893938"/>
          </a:xfrm>
          <a:prstGeom prst="rect">
            <a:avLst/>
          </a:prstGeom>
          <a:effectLst>
            <a:glow rad="127000">
              <a:schemeClr val="accent6"/>
            </a:glow>
          </a:effectLst>
        </p:spPr>
      </p:pic>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Minimum Hair Length</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600200"/>
            <a:ext cx="4648206" cy="4686304"/>
          </a:xfrm>
        </p:spPr>
        <p:txBody>
          <a:bodyPr/>
          <a:lstStyle/>
          <a:p>
            <a:r>
              <a:rPr lang="en-US" sz="1800" dirty="0">
                <a:latin typeface="Arial" panose="020B0604020202020204" pitchFamily="34" charset="0"/>
                <a:cs typeface="Arial" panose="020B0604020202020204" pitchFamily="34" charset="0"/>
              </a:rPr>
              <a:t>Amend Para. 3-2(a)(3)(a) to specify no minimum hair length for female Soldiers. </a:t>
            </a:r>
          </a:p>
          <a:p>
            <a:endParaRPr lang="en-US" sz="1400" dirty="0">
              <a:latin typeface="Arial" panose="020B0604020202020204" pitchFamily="34" charset="0"/>
              <a:cs typeface="Arial" panose="020B0604020202020204" pitchFamily="34" charset="0"/>
            </a:endParaRPr>
          </a:p>
          <a:p>
            <a:pPr>
              <a:spcBef>
                <a:spcPts val="0"/>
              </a:spcBef>
            </a:pPr>
            <a:r>
              <a:rPr lang="en-US" sz="1800" dirty="0" smtClean="0">
                <a:latin typeface="Arial" panose="020B0604020202020204" pitchFamily="34" charset="0"/>
                <a:cs typeface="Arial" panose="020B0604020202020204" pitchFamily="34" charset="0"/>
              </a:rPr>
              <a:t>Panel in </a:t>
            </a:r>
            <a:r>
              <a:rPr lang="en-US" sz="1800" dirty="0">
                <a:latin typeface="Arial" panose="020B0604020202020204" pitchFamily="34" charset="0"/>
                <a:cs typeface="Arial" panose="020B0604020202020204" pitchFamily="34" charset="0"/>
              </a:rPr>
              <a:t>in favor of </a:t>
            </a:r>
            <a:r>
              <a:rPr lang="en-US" sz="1800" dirty="0" smtClean="0">
                <a:latin typeface="Arial" panose="020B0604020202020204" pitchFamily="34" charset="0"/>
                <a:cs typeface="Arial" panose="020B0604020202020204" pitchFamily="34" charset="0"/>
              </a:rPr>
              <a:t>recommendation and want to ensure female Soldiers may taper the hair and add a part in the hair as an option.</a:t>
            </a:r>
          </a:p>
          <a:p>
            <a:pPr marL="0" indent="0">
              <a:buNone/>
            </a:pPr>
            <a:endParaRPr lang="en-US" sz="1800" dirty="0">
              <a:latin typeface="Arial" panose="020B0604020202020204" pitchFamily="34" charset="0"/>
              <a:cs typeface="Arial" panose="020B0604020202020204" pitchFamily="34" charset="0"/>
            </a:endParaRPr>
          </a:p>
          <a:p>
            <a:pPr>
              <a:spcBef>
                <a:spcPts val="0"/>
              </a:spcBef>
            </a:pPr>
            <a:r>
              <a:rPr lang="en-US" sz="1800" dirty="0" smtClean="0">
                <a:latin typeface="Arial" panose="020B0604020202020204" pitchFamily="34" charset="0"/>
                <a:cs typeface="Arial" panose="020B0604020202020204" pitchFamily="34" charset="0"/>
              </a:rPr>
              <a:t>AR 670-1 currently authorizes Soldiers who are not able to naturally part the hair </a:t>
            </a:r>
            <a:r>
              <a:rPr lang="en-US" sz="1800" dirty="0">
                <a:latin typeface="Arial" panose="020B0604020202020204" pitchFamily="34" charset="0"/>
                <a:cs typeface="Arial" panose="020B0604020202020204" pitchFamily="34" charset="0"/>
              </a:rPr>
              <a:t>the option to cut a part into the hair or style the hair with one part. The part will be one straight line, not slanted or curved, and will fall in the area where the Soldier would </a:t>
            </a:r>
            <a:r>
              <a:rPr lang="en-US" sz="1800" dirty="0" smtClean="0">
                <a:latin typeface="Arial" panose="020B0604020202020204" pitchFamily="34" charset="0"/>
                <a:cs typeface="Arial" panose="020B0604020202020204" pitchFamily="34" charset="0"/>
              </a:rPr>
              <a:t>normally </a:t>
            </a:r>
            <a:r>
              <a:rPr lang="en-US" sz="1800" dirty="0">
                <a:latin typeface="Arial" panose="020B0604020202020204" pitchFamily="34" charset="0"/>
                <a:cs typeface="Arial" panose="020B0604020202020204" pitchFamily="34" charset="0"/>
              </a:rPr>
              <a:t>part the hair.</a:t>
            </a:r>
          </a:p>
          <a:p>
            <a:endParaRPr lang="en-US" dirty="0"/>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8</a:t>
            </a:fld>
            <a:endParaRPr lang="en-US" dirty="0"/>
          </a:p>
        </p:txBody>
      </p:sp>
      <p:pic>
        <p:nvPicPr>
          <p:cNvPr id="11" name="Picture 10"/>
          <p:cNvPicPr>
            <a:picLocks noChangeAspect="1"/>
          </p:cNvPicPr>
          <p:nvPr/>
        </p:nvPicPr>
        <p:blipFill rotWithShape="1">
          <a:blip r:embed="rId3"/>
          <a:srcRect l="70399" t="2328" b="1683"/>
          <a:stretch/>
        </p:blipFill>
        <p:spPr>
          <a:xfrm>
            <a:off x="7649464" y="1828209"/>
            <a:ext cx="1249554" cy="4219372"/>
          </a:xfrm>
          <a:prstGeom prst="rect">
            <a:avLst/>
          </a:prstGeom>
        </p:spPr>
      </p:pic>
      <p:cxnSp>
        <p:nvCxnSpPr>
          <p:cNvPr id="6" name="Straight Connector 5"/>
          <p:cNvCxnSpPr/>
          <p:nvPr/>
        </p:nvCxnSpPr>
        <p:spPr bwMode="auto">
          <a:xfrm>
            <a:off x="533400" y="23622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7" name="Picture 6"/>
          <p:cNvPicPr>
            <a:picLocks noChangeAspect="1"/>
          </p:cNvPicPr>
          <p:nvPr/>
        </p:nvPicPr>
        <p:blipFill rotWithShape="1">
          <a:blip r:embed="rId3"/>
          <a:srcRect l="23467" t="51627" r="51262"/>
          <a:stretch/>
        </p:blipFill>
        <p:spPr>
          <a:xfrm>
            <a:off x="4814896" y="3817290"/>
            <a:ext cx="1066800" cy="226566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6667" t="8448" r="25000"/>
          <a:stretch/>
        </p:blipFill>
        <p:spPr>
          <a:xfrm>
            <a:off x="4857760" y="1891456"/>
            <a:ext cx="1272468" cy="1899496"/>
          </a:xfrm>
          <a:prstGeom prst="rect">
            <a:avLst/>
          </a:prstGeom>
          <a:effectLst>
            <a:glow rad="127000">
              <a:schemeClr val="accent6"/>
            </a:glow>
          </a:effectLst>
        </p:spPr>
      </p:pic>
    </p:spTree>
    <p:extLst>
      <p:ext uri="{BB962C8B-B14F-4D97-AF65-F5344CB8AC3E}">
        <p14:creationId xmlns:p14="http://schemas.microsoft.com/office/powerpoint/2010/main" val="151587321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Short Ponytail</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524001"/>
            <a:ext cx="4114800" cy="4857752"/>
          </a:xfrm>
        </p:spPr>
        <p:txBody>
          <a:bodyPr/>
          <a:lstStyle/>
          <a:p>
            <a:r>
              <a:rPr lang="en-US" sz="1800" dirty="0">
                <a:latin typeface="Arial" panose="020B0604020202020204" pitchFamily="34" charset="0"/>
                <a:cs typeface="Arial" panose="020B0604020202020204" pitchFamily="34" charset="0"/>
              </a:rPr>
              <a:t>Amend para. 3-2(a)(3)(b) to add that some female Soldiers are unable to create a bun due to the length and/or texture of their hair, and allow them to place into a </a:t>
            </a:r>
            <a:r>
              <a:rPr lang="en-US" sz="1800" dirty="0" smtClean="0">
                <a:latin typeface="Arial" panose="020B0604020202020204" pitchFamily="34" charset="0"/>
                <a:cs typeface="Arial" panose="020B0604020202020204" pitchFamily="34" charset="0"/>
              </a:rPr>
              <a:t>ponytail.  </a:t>
            </a:r>
          </a:p>
          <a:p>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Panel </a:t>
            </a:r>
            <a:r>
              <a:rPr lang="en-US" sz="1800" dirty="0">
                <a:latin typeface="Arial" panose="020B0604020202020204" pitchFamily="34" charset="0"/>
                <a:cs typeface="Arial" panose="020B0604020202020204" pitchFamily="34" charset="0"/>
              </a:rPr>
              <a:t>in favor of authorizing a ponytail for female Soldiers whose length and/or texture of hair doesn’t allow them to place into a </a:t>
            </a:r>
            <a:r>
              <a:rPr lang="en-US" sz="1800" dirty="0" smtClean="0">
                <a:latin typeface="Arial" panose="020B0604020202020204" pitchFamily="34" charset="0"/>
                <a:cs typeface="Arial" panose="020B0604020202020204" pitchFamily="34" charset="0"/>
              </a:rPr>
              <a:t>bun.  </a:t>
            </a:r>
            <a:r>
              <a:rPr lang="en-US" sz="1800" dirty="0">
                <a:latin typeface="Arial" panose="020B0604020202020204" pitchFamily="34" charset="0"/>
                <a:cs typeface="Arial" panose="020B0604020202020204" pitchFamily="34" charset="0"/>
              </a:rPr>
              <a:t>The unsecured hair will be worn in the back of the head and will not interfere with </a:t>
            </a:r>
            <a:r>
              <a:rPr lang="en-US" sz="1800" dirty="0" smtClean="0">
                <a:latin typeface="Arial" panose="020B0604020202020204" pitchFamily="34" charset="0"/>
                <a:cs typeface="Arial" panose="020B0604020202020204" pitchFamily="34" charset="0"/>
              </a:rPr>
              <a:t>the proper wear of the headgear.</a:t>
            </a:r>
            <a:endParaRPr lang="en-US" sz="1800" dirty="0">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56B22E62-47F0-4F61-A15C-56CECA02C013}" type="slidenum">
              <a:rPr lang="en-US" smtClean="0"/>
              <a:pPr>
                <a:defRPr/>
              </a:pPr>
              <a:t>9</a:t>
            </a:fld>
            <a:endParaRPr lang="en-US" dirty="0"/>
          </a:p>
        </p:txBody>
      </p:sp>
      <p:cxnSp>
        <p:nvCxnSpPr>
          <p:cNvPr id="7" name="Straight Connector 6"/>
          <p:cNvCxnSpPr/>
          <p:nvPr/>
        </p:nvCxnSpPr>
        <p:spPr bwMode="auto">
          <a:xfrm>
            <a:off x="552440" y="3429000"/>
            <a:ext cx="3429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476" t="13333" r="18461"/>
          <a:stretch/>
        </p:blipFill>
        <p:spPr>
          <a:xfrm>
            <a:off x="4281469" y="1766887"/>
            <a:ext cx="1509732" cy="2103121"/>
          </a:xfrm>
          <a:prstGeom prst="rect">
            <a:avLst/>
          </a:prstGeom>
          <a:effectLst>
            <a:glow rad="127000">
              <a:schemeClr val="accent6"/>
            </a:glo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2293" t="5555" r="15366" b="10000"/>
          <a:stretch/>
        </p:blipFill>
        <p:spPr>
          <a:xfrm>
            <a:off x="7467600" y="1766887"/>
            <a:ext cx="1552586" cy="2103121"/>
          </a:xfrm>
          <a:prstGeom prst="rect">
            <a:avLst/>
          </a:prstGeom>
          <a:effectLst>
            <a:glow rad="127000">
              <a:schemeClr val="accent6"/>
            </a:glow>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1024" t="6666" r="15059" b="12222"/>
          <a:stretch/>
        </p:blipFill>
        <p:spPr>
          <a:xfrm>
            <a:off x="4281488" y="3907218"/>
            <a:ext cx="1509713" cy="1960182"/>
          </a:xfrm>
          <a:prstGeom prst="rect">
            <a:avLst/>
          </a:prstGeom>
          <a:effectLst>
            <a:glow rad="127000">
              <a:schemeClr val="accent6"/>
            </a:glo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1312" t="8889" r="17611" b="11111"/>
          <a:stretch/>
        </p:blipFill>
        <p:spPr>
          <a:xfrm>
            <a:off x="7467600" y="3892716"/>
            <a:ext cx="1552586" cy="1974684"/>
          </a:xfrm>
          <a:prstGeom prst="rect">
            <a:avLst/>
          </a:prstGeom>
          <a:effectLst>
            <a:glow rad="127000">
              <a:schemeClr val="accent6"/>
            </a:glow>
          </a:effec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2500" r="3333"/>
          <a:stretch/>
        </p:blipFill>
        <p:spPr>
          <a:xfrm flipH="1">
            <a:off x="5919787" y="1772755"/>
            <a:ext cx="1409701" cy="2051851"/>
          </a:xfrm>
          <a:prstGeom prst="rect">
            <a:avLst/>
          </a:prstGeom>
          <a:effectLst>
            <a:glow rad="127000">
              <a:schemeClr val="accent6"/>
            </a:glow>
          </a:effectLst>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500" r="12500"/>
          <a:stretch/>
        </p:blipFill>
        <p:spPr>
          <a:xfrm flipH="1">
            <a:off x="5933439" y="3903499"/>
            <a:ext cx="1396048" cy="1962987"/>
          </a:xfrm>
          <a:prstGeom prst="rect">
            <a:avLst/>
          </a:prstGeom>
          <a:effectLst>
            <a:glow rad="127000">
              <a:schemeClr val="accent6"/>
            </a:glow>
          </a:effectLst>
        </p:spPr>
      </p:pic>
    </p:spTree>
    <p:extLst>
      <p:ext uri="{BB962C8B-B14F-4D97-AF65-F5344CB8AC3E}">
        <p14:creationId xmlns:p14="http://schemas.microsoft.com/office/powerpoint/2010/main" val="3433135889"/>
      </p:ext>
    </p:extLst>
  </p:cSld>
  <p:clrMapOvr>
    <a:masterClrMapping/>
  </p:clrMapOvr>
  <p:transition/>
</p:sld>
</file>

<file path=ppt/theme/theme1.xml><?xml version="1.0" encoding="utf-8"?>
<a:theme xmlns:a="http://schemas.openxmlformats.org/drawingml/2006/main" name="Level">
  <a:themeElements>
    <a:clrScheme name="OAA Red">
      <a:dk1>
        <a:srgbClr val="000000"/>
      </a:dk1>
      <a:lt1>
        <a:srgbClr val="FFFFFF"/>
      </a:lt1>
      <a:dk2>
        <a:srgbClr val="000000"/>
      </a:dk2>
      <a:lt2>
        <a:srgbClr val="FFFFFF"/>
      </a:lt2>
      <a:accent1>
        <a:srgbClr val="C00000"/>
      </a:accent1>
      <a:accent2>
        <a:srgbClr val="000000"/>
      </a:accent2>
      <a:accent3>
        <a:srgbClr val="7F7F7F"/>
      </a:accent3>
      <a:accent4>
        <a:srgbClr val="D8D8D8"/>
      </a:accent4>
      <a:accent5>
        <a:srgbClr val="FFFFFF"/>
      </a:accent5>
      <a:accent6>
        <a:srgbClr val="FFC000"/>
      </a:accent6>
      <a:hlink>
        <a:srgbClr val="003366"/>
      </a:hlink>
      <a:folHlink>
        <a:srgbClr val="0000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000000"/>
        </a:dk2>
        <a:lt2>
          <a:srgbClr val="969696"/>
        </a:lt2>
        <a:accent1>
          <a:srgbClr val="C5AE07"/>
        </a:accent1>
        <a:accent2>
          <a:srgbClr val="CCCC66"/>
        </a:accent2>
        <a:accent3>
          <a:srgbClr val="FFFFFF"/>
        </a:accent3>
        <a:accent4>
          <a:srgbClr val="000000"/>
        </a:accent4>
        <a:accent5>
          <a:srgbClr val="DFD3AA"/>
        </a:accent5>
        <a:accent6>
          <a:srgbClr val="B9B95C"/>
        </a:accent6>
        <a:hlink>
          <a:srgbClr val="C0B70C"/>
        </a:hlink>
        <a:folHlink>
          <a:srgbClr val="C5AE07"/>
        </a:folHlink>
      </a:clrScheme>
      <a:clrMap bg1="lt1" tx1="dk1" bg2="lt2" tx2="dk2" accent1="accent1" accent2="accent2" accent3="accent3" accent4="accent4" accent5="accent5" accent6="accent6" hlink="hlink" folHlink="folHlink"/>
    </a:extraClrScheme>
    <a:extraClrScheme>
      <a:clrScheme name="Level 10">
        <a:dk1>
          <a:srgbClr val="000000"/>
        </a:dk1>
        <a:lt1>
          <a:srgbClr val="FFFFFF"/>
        </a:lt1>
        <a:dk2>
          <a:srgbClr val="000000"/>
        </a:dk2>
        <a:lt2>
          <a:srgbClr val="969696"/>
        </a:lt2>
        <a:accent1>
          <a:srgbClr val="C5AE07"/>
        </a:accent1>
        <a:accent2>
          <a:srgbClr val="C5AE07"/>
        </a:accent2>
        <a:accent3>
          <a:srgbClr val="FFFFFF"/>
        </a:accent3>
        <a:accent4>
          <a:srgbClr val="000000"/>
        </a:accent4>
        <a:accent5>
          <a:srgbClr val="DFD3AA"/>
        </a:accent5>
        <a:accent6>
          <a:srgbClr val="B29D06"/>
        </a:accent6>
        <a:hlink>
          <a:srgbClr val="C0B70C"/>
        </a:hlink>
        <a:folHlink>
          <a:srgbClr val="C5AE0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OAA Red">
      <a:dk1>
        <a:srgbClr val="000000"/>
      </a:dk1>
      <a:lt1>
        <a:srgbClr val="FFFFFF"/>
      </a:lt1>
      <a:dk2>
        <a:srgbClr val="000000"/>
      </a:dk2>
      <a:lt2>
        <a:srgbClr val="FFFFFF"/>
      </a:lt2>
      <a:accent1>
        <a:srgbClr val="C00000"/>
      </a:accent1>
      <a:accent2>
        <a:srgbClr val="000000"/>
      </a:accent2>
      <a:accent3>
        <a:srgbClr val="7F7F7F"/>
      </a:accent3>
      <a:accent4>
        <a:srgbClr val="D8D8D8"/>
      </a:accent4>
      <a:accent5>
        <a:srgbClr val="FFFFFF"/>
      </a:accent5>
      <a:accent6>
        <a:srgbClr val="FFC000"/>
      </a:accent6>
      <a:hlink>
        <a:srgbClr val="003366"/>
      </a:hlink>
      <a:folHlink>
        <a:srgbClr val="000000"/>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000000"/>
        </a:dk2>
        <a:lt2>
          <a:srgbClr val="969696"/>
        </a:lt2>
        <a:accent1>
          <a:srgbClr val="C5AE07"/>
        </a:accent1>
        <a:accent2>
          <a:srgbClr val="CCCC66"/>
        </a:accent2>
        <a:accent3>
          <a:srgbClr val="FFFFFF"/>
        </a:accent3>
        <a:accent4>
          <a:srgbClr val="000000"/>
        </a:accent4>
        <a:accent5>
          <a:srgbClr val="DFD3AA"/>
        </a:accent5>
        <a:accent6>
          <a:srgbClr val="B9B95C"/>
        </a:accent6>
        <a:hlink>
          <a:srgbClr val="C0B70C"/>
        </a:hlink>
        <a:folHlink>
          <a:srgbClr val="C5AE07"/>
        </a:folHlink>
      </a:clrScheme>
      <a:clrMap bg1="lt1" tx1="dk1" bg2="lt2" tx2="dk2" accent1="accent1" accent2="accent2" accent3="accent3" accent4="accent4" accent5="accent5" accent6="accent6" hlink="hlink" folHlink="folHlink"/>
    </a:extraClrScheme>
    <a:extraClrScheme>
      <a:clrScheme name="Level 10">
        <a:dk1>
          <a:srgbClr val="000000"/>
        </a:dk1>
        <a:lt1>
          <a:srgbClr val="FFFFFF"/>
        </a:lt1>
        <a:dk2>
          <a:srgbClr val="000000"/>
        </a:dk2>
        <a:lt2>
          <a:srgbClr val="969696"/>
        </a:lt2>
        <a:accent1>
          <a:srgbClr val="C5AE07"/>
        </a:accent1>
        <a:accent2>
          <a:srgbClr val="C5AE07"/>
        </a:accent2>
        <a:accent3>
          <a:srgbClr val="FFFFFF"/>
        </a:accent3>
        <a:accent4>
          <a:srgbClr val="000000"/>
        </a:accent4>
        <a:accent5>
          <a:srgbClr val="DFD3AA"/>
        </a:accent5>
        <a:accent6>
          <a:srgbClr val="B29D06"/>
        </a:accent6>
        <a:hlink>
          <a:srgbClr val="C0B70C"/>
        </a:hlink>
        <a:folHlink>
          <a:srgbClr val="C5AE0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63469</TotalTime>
  <Words>2208</Words>
  <Application>Microsoft Office PowerPoint</Application>
  <PresentationFormat>On-screen Show (4:3)</PresentationFormat>
  <Paragraphs>190</Paragraphs>
  <Slides>18</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 Arial</vt:lpstr>
      <vt:lpstr>Arial</vt:lpstr>
      <vt:lpstr>Calibri</vt:lpstr>
      <vt:lpstr>Garamond</vt:lpstr>
      <vt:lpstr>Times New Roman</vt:lpstr>
      <vt:lpstr>Verdana</vt:lpstr>
      <vt:lpstr>Wingdings</vt:lpstr>
      <vt:lpstr>Level</vt:lpstr>
      <vt:lpstr>1_Level</vt:lpstr>
      <vt:lpstr>PowerPoint Presentation</vt:lpstr>
      <vt:lpstr>Bottom Line Up Front</vt:lpstr>
      <vt:lpstr>Significant Changes in AR and DA PAM 670-1</vt:lpstr>
      <vt:lpstr>Changes NOT included AR and DA PAM 670-1</vt:lpstr>
      <vt:lpstr>Review Panel / SME Team</vt:lpstr>
      <vt:lpstr>Mission – Purpose – End state</vt:lpstr>
      <vt:lpstr>Highlights (Uniform Blend Colors)</vt:lpstr>
      <vt:lpstr>Minimum Hair Length</vt:lpstr>
      <vt:lpstr>Short Ponytail</vt:lpstr>
      <vt:lpstr>Long Ponytail</vt:lpstr>
      <vt:lpstr>Multiple Hairstyles</vt:lpstr>
      <vt:lpstr>Lipstick/Nail Polish</vt:lpstr>
      <vt:lpstr>Earrings</vt:lpstr>
      <vt:lpstr>Remove Offensive Wording</vt:lpstr>
      <vt:lpstr>Update Imagery</vt:lpstr>
      <vt:lpstr>Questions</vt:lpstr>
      <vt:lpstr>BACK – UP SLIDES</vt:lpstr>
      <vt:lpstr>Agenda -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edwin.carrusini.mil@mail.mil</dc:creator>
  <cp:lastModifiedBy>Maucione, Scott</cp:lastModifiedBy>
  <cp:revision>1981</cp:revision>
  <cp:lastPrinted>2019-04-04T13:26:56Z</cp:lastPrinted>
  <dcterms:created xsi:type="dcterms:W3CDTF">2011-12-15T09:50:50Z</dcterms:created>
  <dcterms:modified xsi:type="dcterms:W3CDTF">2021-01-26T19:57:24Z</dcterms:modified>
</cp:coreProperties>
</file>