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6" r:id="rId2"/>
    <p:sldId id="282" r:id="rId3"/>
    <p:sldId id="290" r:id="rId4"/>
    <p:sldId id="284" r:id="rId5"/>
    <p:sldId id="285" r:id="rId6"/>
    <p:sldId id="291" r:id="rId7"/>
    <p:sldId id="289" r:id="rId8"/>
    <p:sldId id="288" r:id="rId9"/>
    <p:sldId id="29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273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3"/>
    <p:restoredTop sz="72437" autoAdjust="0"/>
  </p:normalViewPr>
  <p:slideViewPr>
    <p:cSldViewPr snapToObjects="1" showGuides="1">
      <p:cViewPr varScale="1">
        <p:scale>
          <a:sx n="52" d="100"/>
          <a:sy n="52" d="100"/>
        </p:scale>
        <p:origin x="2232" y="66"/>
      </p:cViewPr>
      <p:guideLst>
        <p:guide orient="horz" pos="2256"/>
        <p:guide pos="2736"/>
      </p:guideLst>
    </p:cSldViewPr>
  </p:slideViewPr>
  <p:notesTextViewPr>
    <p:cViewPr>
      <p:scale>
        <a:sx n="100" d="100"/>
        <a:sy n="100" d="100"/>
      </p:scale>
      <p:origin x="0" y="0"/>
    </p:cViewPr>
  </p:notesTextViewPr>
  <p:notesViewPr>
    <p:cSldViewPr snapToObjects="1" showGuides="1">
      <p:cViewPr>
        <p:scale>
          <a:sx n="155" d="100"/>
          <a:sy n="155" d="100"/>
        </p:scale>
        <p:origin x="2824" y="-23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0FB3B3-11A5-ED4C-B941-984D2B21E8B4}" type="datetimeFigureOut">
              <a:rPr lang="en-US" smtClean="0"/>
              <a:t>1/7/2021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F4873B-6839-F44C-A9BE-4EE482630E79}" type="slidenum">
              <a:rPr lang="en-US" smtClean="0"/>
              <a:t>‹#›</a:t>
            </a:fld>
            <a:endParaRPr lang="en-US"/>
          </a:p>
        </p:txBody>
      </p:sp>
    </p:spTree>
    <p:extLst>
      <p:ext uri="{BB962C8B-B14F-4D97-AF65-F5344CB8AC3E}">
        <p14:creationId xmlns:p14="http://schemas.microsoft.com/office/powerpoint/2010/main" val="19502793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8EEC53-C7D3-C641-A3F3-A31BFB34C437}" type="datetimeFigureOut">
              <a:rPr lang="en-US" smtClean="0"/>
              <a:t>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9E26B-D155-A145-83F8-90DDCB5FDC9E}" type="slidenum">
              <a:rPr lang="en-US" smtClean="0"/>
              <a:t>‹#›</a:t>
            </a:fld>
            <a:endParaRPr lang="en-US"/>
          </a:p>
        </p:txBody>
      </p:sp>
    </p:spTree>
    <p:extLst>
      <p:ext uri="{BB962C8B-B14F-4D97-AF65-F5344CB8AC3E}">
        <p14:creationId xmlns:p14="http://schemas.microsoft.com/office/powerpoint/2010/main" val="2368608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ea typeface="ＭＳ Ｐゴシック" pitchFamily="-1" charset="-128"/>
              </a:rPr>
              <a:t>Good morning/afternoon, I’m__________________________.  I’m here today to share some</a:t>
            </a:r>
            <a:r>
              <a:rPr lang="en-US" baseline="0" dirty="0">
                <a:ea typeface="ＭＳ Ｐゴシック" pitchFamily="-1" charset="-128"/>
              </a:rPr>
              <a:t> basic Employer Support of the Guard and Reserve (ESGR) information with you, including your reemployment rights under the law when you return from military service.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ea typeface="ＭＳ Ｐゴシック" pitchFamily="-1"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ea typeface="ＭＳ Ｐゴシック" pitchFamily="-1" charset="-128"/>
              </a:rPr>
              <a:t>Please keep in mind this is a quick overview.  If you have any questions about your rights or responsibilities, I will be available today ___________________ and you can reach us through various means at any time.  We will share that information at the end of the briefing.</a:t>
            </a:r>
          </a:p>
        </p:txBody>
      </p:sp>
      <p:sp>
        <p:nvSpPr>
          <p:cNvPr id="4" name="Slide Number Placeholder 3"/>
          <p:cNvSpPr>
            <a:spLocks noGrp="1"/>
          </p:cNvSpPr>
          <p:nvPr>
            <p:ph type="sldNum" sz="quarter" idx="10"/>
          </p:nvPr>
        </p:nvSpPr>
        <p:spPr/>
        <p:txBody>
          <a:bodyPr/>
          <a:lstStyle/>
          <a:p>
            <a:fld id="{D159E26B-D155-A145-83F8-90DDCB5FDC9E}" type="slidenum">
              <a:rPr lang="en-US" smtClean="0"/>
              <a:t>1</a:t>
            </a:fld>
            <a:endParaRPr lang="en-US"/>
          </a:p>
        </p:txBody>
      </p:sp>
    </p:spTree>
    <p:extLst>
      <p:ext uri="{BB962C8B-B14F-4D97-AF65-F5344CB8AC3E}">
        <p14:creationId xmlns:p14="http://schemas.microsoft.com/office/powerpoint/2010/main" val="257179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Guard and Reserve make up approximately 38 percent</a:t>
            </a:r>
            <a:r>
              <a:rPr lang="en-US" baseline="30000" dirty="0"/>
              <a:t>1</a:t>
            </a:r>
            <a:r>
              <a:rPr lang="en-US" dirty="0"/>
              <a:t> of our total armed forces.  Not</a:t>
            </a:r>
            <a:r>
              <a:rPr lang="en-US" baseline="0" dirty="0"/>
              <a:t> only do the Reserve Components support combat operations, they also support humanitarian missions, security cooperation exercises, and crisis response at home and around the globe.  Many specialties in the armed forces are only available in the Reserve Component, so our National Guard and Reserve members are as important to our national security as they have ever been.  Thank you for serving and taking on this mission.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Employer Support of the Guard and Reserve (ESGR) is Department of Defense program that </a:t>
            </a:r>
            <a:r>
              <a:rPr lang="en-US" sz="1200" b="0" i="0" kern="1200" dirty="0">
                <a:solidFill>
                  <a:schemeClr val="tx1"/>
                </a:solidFill>
                <a:effectLst/>
                <a:latin typeface="+mn-lt"/>
                <a:ea typeface="+mn-ea"/>
                <a:cs typeface="+mn-cs"/>
              </a:rPr>
              <a:t>promotes cooperation and understanding between Reserve Component Service members and their civilian employers.  ESGR also mediates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conflicts arising from an employee's military commitment</a:t>
            </a:r>
            <a:r>
              <a:rPr lang="en-US" sz="1200" b="0" i="0" kern="1200" baseline="0" dirty="0">
                <a:solidFill>
                  <a:schemeClr val="tx1"/>
                </a:solidFill>
                <a:effectLst/>
                <a:latin typeface="+mn-lt"/>
                <a:ea typeface="+mn-ea"/>
                <a:cs typeface="+mn-cs"/>
              </a:rPr>
              <a:t> backed by the Uniformed Services Employment and Reemployment Rights Act (USERRA).</a:t>
            </a:r>
          </a:p>
          <a:p>
            <a:endParaRPr lang="en-US" dirty="0"/>
          </a:p>
          <a:p>
            <a:r>
              <a:rPr lang="en-US" dirty="0"/>
              <a:t>Reference:</a:t>
            </a:r>
            <a:r>
              <a:rPr lang="en-US" baseline="0" dirty="0"/>
              <a:t>  </a:t>
            </a:r>
            <a:r>
              <a:rPr lang="en-US" baseline="30000" dirty="0"/>
              <a:t>1</a:t>
            </a:r>
            <a:r>
              <a:rPr lang="en-US" baseline="0" dirty="0"/>
              <a:t>Defense Manpower Data Center Strength Reports (December 2017)</a:t>
            </a:r>
          </a:p>
          <a:p>
            <a:endParaRPr lang="en-US" baseline="0" dirty="0"/>
          </a:p>
          <a:p>
            <a:r>
              <a:rPr lang="en-US" baseline="0" dirty="0"/>
              <a:t>Note:  The seven photos featured on this slide are all currently serving National Guard and Reserve Service members representing each of the seven Reserve Components.</a:t>
            </a:r>
            <a:endParaRPr lang="en-US" baseline="30000" dirty="0"/>
          </a:p>
        </p:txBody>
      </p:sp>
      <p:sp>
        <p:nvSpPr>
          <p:cNvPr id="4" name="Slide Number Placeholder 3"/>
          <p:cNvSpPr>
            <a:spLocks noGrp="1"/>
          </p:cNvSpPr>
          <p:nvPr>
            <p:ph type="sldNum" sz="quarter" idx="10"/>
          </p:nvPr>
        </p:nvSpPr>
        <p:spPr/>
        <p:txBody>
          <a:bodyPr/>
          <a:lstStyle/>
          <a:p>
            <a:fld id="{5961E9C4-BF82-4337-9140-68B7C4D98CCE}" type="slidenum">
              <a:rPr lang="en-US" smtClean="0"/>
              <a:t>2</a:t>
            </a:fld>
            <a:endParaRPr lang="en-US" dirty="0"/>
          </a:p>
        </p:txBody>
      </p:sp>
    </p:spTree>
    <p:extLst>
      <p:ext uri="{BB962C8B-B14F-4D97-AF65-F5344CB8AC3E}">
        <p14:creationId xmlns:p14="http://schemas.microsoft.com/office/powerpoint/2010/main" val="440692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1" defTabSz="897203">
              <a:defRPr/>
            </a:pPr>
            <a:r>
              <a:rPr lang="en-US" dirty="0"/>
              <a:t>The three core missions of ESGR are supported by State/Territory</a:t>
            </a:r>
            <a:r>
              <a:rPr lang="en-US" baseline="0" dirty="0"/>
              <a:t> Committees that are made-up of more than 3,750 volunteers.  Those volunteers </a:t>
            </a:r>
            <a:r>
              <a:rPr lang="en-US" sz="1200" b="0" i="0" kern="1200" dirty="0">
                <a:solidFill>
                  <a:schemeClr val="tx1"/>
                </a:solidFill>
                <a:effectLst/>
                <a:latin typeface="+mn-lt"/>
                <a:ea typeface="+mn-ea"/>
                <a:cs typeface="+mn-cs"/>
              </a:rPr>
              <a:t>hail from small business and industry, government, education, and prior military service.</a:t>
            </a:r>
            <a:r>
              <a:rPr lang="en-US" sz="1200" b="0" i="0" kern="1200" baseline="0" dirty="0">
                <a:solidFill>
                  <a:schemeClr val="tx1"/>
                </a:solidFill>
                <a:effectLst/>
                <a:latin typeface="+mn-lt"/>
                <a:ea typeface="+mn-ea"/>
                <a:cs typeface="+mn-cs"/>
              </a:rPr>
              <a:t>  They </a:t>
            </a:r>
            <a:r>
              <a:rPr lang="en-US" sz="1200" b="0" i="0" kern="1200" dirty="0">
                <a:solidFill>
                  <a:schemeClr val="tx1"/>
                </a:solidFill>
                <a:effectLst/>
                <a:latin typeface="+mn-lt"/>
                <a:ea typeface="+mn-ea"/>
                <a:cs typeface="+mn-cs"/>
              </a:rPr>
              <a:t>bring a vast wealth of experience to assist in serving employers, Service members, and their families. </a:t>
            </a:r>
            <a:endParaRPr lang="en-US" dirty="0"/>
          </a:p>
          <a:p>
            <a:endParaRPr lang="en-US" dirty="0"/>
          </a:p>
          <a:p>
            <a:r>
              <a:rPr lang="en-US" dirty="0"/>
              <a:t>Our employer</a:t>
            </a:r>
            <a:r>
              <a:rPr lang="en-US" baseline="0" dirty="0"/>
              <a:t> outreach mission </a:t>
            </a:r>
            <a:r>
              <a:rPr lang="en-US" dirty="0"/>
              <a:t>works with employers to encourage their support for hiring and retaining</a:t>
            </a:r>
            <a:r>
              <a:rPr lang="en-US" baseline="0" dirty="0"/>
              <a:t> S</a:t>
            </a:r>
            <a:r>
              <a:rPr lang="en-US" dirty="0"/>
              <a:t>ervice members.  We offer employer programs such as </a:t>
            </a:r>
            <a:r>
              <a:rPr lang="en-US" dirty="0" err="1"/>
              <a:t>Bosslifts</a:t>
            </a:r>
            <a:r>
              <a:rPr lang="en-US" dirty="0"/>
              <a:t>, employer briefings, and job fairs.  We encourage employer</a:t>
            </a:r>
            <a:r>
              <a:rPr lang="en-US" baseline="0" dirty="0"/>
              <a:t>s to support their National Guard and Reserve members through the Statement of Support program and educate them on the law that governs employment and reemployment rights.</a:t>
            </a:r>
          </a:p>
          <a:p>
            <a:endParaRPr lang="en-US" baseline="0" dirty="0"/>
          </a:p>
          <a:p>
            <a:r>
              <a:rPr lang="en-US" dirty="0"/>
              <a:t>We assist</a:t>
            </a:r>
            <a:r>
              <a:rPr lang="en-US" baseline="0" dirty="0"/>
              <a:t> </a:t>
            </a:r>
            <a:r>
              <a:rPr lang="en-US" dirty="0"/>
              <a:t>Service</a:t>
            </a:r>
            <a:r>
              <a:rPr lang="en-US" baseline="0" dirty="0"/>
              <a:t> members through our military outreach mission, educating them on their rights and responsibilities.  We also offer opportunities for them to recognize their supervisor or employer through our awards program.</a:t>
            </a:r>
          </a:p>
          <a:p>
            <a:endParaRPr lang="en-US" baseline="0" dirty="0"/>
          </a:p>
          <a:p>
            <a:r>
              <a:rPr lang="en-US" baseline="0" dirty="0"/>
              <a:t>Lastly, our ombudsmen provide no-cost, neutral mediation services designed to reduce or eliminate conflicts between Service members and employer that may arise due to the member’s military duties.  They serve as subject matter experts for the Federal law that protects Service members’ employment and reemployment rights.</a:t>
            </a:r>
          </a:p>
          <a:p>
            <a:endParaRPr lang="en-US" baseline="0" dirty="0"/>
          </a:p>
          <a:p>
            <a:r>
              <a:rPr lang="en-US" baseline="0" dirty="0"/>
              <a:t>No matter where you are from, we have volunteers who can assist you.  Our website at </a:t>
            </a:r>
            <a:r>
              <a:rPr lang="en-US" baseline="0" dirty="0" err="1"/>
              <a:t>www.ESGR.mil</a:t>
            </a:r>
            <a:r>
              <a:rPr lang="en-US" baseline="0" dirty="0"/>
              <a:t> lists contacts for every state and territory who are ready to support you.</a:t>
            </a:r>
            <a:endParaRPr lang="en-US" dirty="0"/>
          </a:p>
        </p:txBody>
      </p:sp>
      <p:sp>
        <p:nvSpPr>
          <p:cNvPr id="4" name="Slide Number Placeholder 3"/>
          <p:cNvSpPr>
            <a:spLocks noGrp="1"/>
          </p:cNvSpPr>
          <p:nvPr>
            <p:ph type="sldNum" sz="quarter" idx="10"/>
          </p:nvPr>
        </p:nvSpPr>
        <p:spPr/>
        <p:txBody>
          <a:bodyPr/>
          <a:lstStyle/>
          <a:p>
            <a:pPr>
              <a:defRPr/>
            </a:pPr>
            <a:fld id="{7759F2B1-657A-4D43-AC1C-884C792B49D0}" type="slidenum">
              <a:rPr lang="en-US" smtClean="0"/>
              <a:pPr>
                <a:defRPr/>
              </a:pPr>
              <a:t>3</a:t>
            </a:fld>
            <a:endParaRPr lang="en-US" dirty="0"/>
          </a:p>
        </p:txBody>
      </p:sp>
    </p:spTree>
    <p:extLst>
      <p:ext uri="{BB962C8B-B14F-4D97-AF65-F5344CB8AC3E}">
        <p14:creationId xmlns:p14="http://schemas.microsoft.com/office/powerpoint/2010/main" val="281439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50" eaLnBrk="0" fontAlgn="base" hangingPunct="0">
              <a:spcBef>
                <a:spcPct val="30000"/>
              </a:spcBef>
              <a:spcAft>
                <a:spcPct val="0"/>
              </a:spcAft>
              <a:buFontTx/>
              <a:buNone/>
              <a:defRPr/>
            </a:pPr>
            <a:r>
              <a:rPr lang="en-US" dirty="0"/>
              <a:t>The basic tenants of USERRA are:</a:t>
            </a:r>
          </a:p>
          <a:p>
            <a:pPr defTabSz="914350" eaLnBrk="0" fontAlgn="base" hangingPunct="0">
              <a:spcBef>
                <a:spcPct val="30000"/>
              </a:spcBef>
              <a:spcAft>
                <a:spcPct val="0"/>
              </a:spcAft>
              <a:defRPr/>
            </a:pPr>
            <a:r>
              <a:rPr lang="en-US" dirty="0"/>
              <a:t>--Service members must be treated exactly like similar, non-military employees who never left for military duty.</a:t>
            </a:r>
          </a:p>
          <a:p>
            <a:pPr defTabSz="914350" eaLnBrk="0" fontAlgn="base" hangingPunct="0">
              <a:spcBef>
                <a:spcPct val="30000"/>
              </a:spcBef>
              <a:spcAft>
                <a:spcPct val="0"/>
              </a:spcAft>
              <a:defRPr/>
            </a:pPr>
            <a:r>
              <a:rPr lang="en-US" dirty="0"/>
              <a:t>--Congress’ intent was to ensure Service members were not penalized in civilian employment because of their military duty.</a:t>
            </a:r>
          </a:p>
          <a:p>
            <a:pPr defTabSz="914350" eaLnBrk="0" fontAlgn="base" hangingPunct="0">
              <a:spcBef>
                <a:spcPct val="30000"/>
              </a:spcBef>
              <a:spcAft>
                <a:spcPct val="0"/>
              </a:spcAft>
              <a:defRPr/>
            </a:pPr>
            <a:r>
              <a:rPr lang="en-US" dirty="0"/>
              <a:t>--</a:t>
            </a:r>
            <a:r>
              <a:rPr lang="en-US" baseline="0" dirty="0"/>
              <a:t>Includes a five-year limit (in most cases) for restoration rights.</a:t>
            </a:r>
          </a:p>
          <a:p>
            <a:pPr defTabSz="914350" eaLnBrk="0" fontAlgn="base" hangingPunct="0">
              <a:spcBef>
                <a:spcPct val="30000"/>
              </a:spcBef>
              <a:spcAft>
                <a:spcPct val="0"/>
              </a:spcAft>
              <a:defRPr/>
            </a:pPr>
            <a:endParaRPr lang="en-US" baseline="0" dirty="0"/>
          </a:p>
          <a:p>
            <a:pPr defTabSz="914350" eaLnBrk="0" fontAlgn="base" hangingPunct="0">
              <a:spcBef>
                <a:spcPct val="30000"/>
              </a:spcBef>
              <a:spcAft>
                <a:spcPct val="0"/>
              </a:spcAft>
              <a:defRPr/>
            </a:pPr>
            <a:r>
              <a:rPr lang="en-US" dirty="0"/>
              <a:t>As mentioned on the previous slide,</a:t>
            </a:r>
            <a:r>
              <a:rPr lang="en-US" baseline="0" dirty="0"/>
              <a:t> our o</a:t>
            </a:r>
            <a:r>
              <a:rPr lang="en-US" dirty="0"/>
              <a:t>mbudsmen are subject matter experts who can answer your specific questions regarding your employment and reemployment rights.  We will have their contact</a:t>
            </a:r>
            <a:r>
              <a:rPr lang="en-US" baseline="0" dirty="0"/>
              <a:t> information at the end of this presentation.</a:t>
            </a:r>
            <a:endParaRPr lang="en-US" dirty="0"/>
          </a:p>
          <a:p>
            <a:pPr defTabSz="914350"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5961E9C4-BF82-4337-9140-68B7C4D98CCE}" type="slidenum">
              <a:rPr lang="en-US" smtClean="0"/>
              <a:t>4</a:t>
            </a:fld>
            <a:endParaRPr lang="en-US" dirty="0"/>
          </a:p>
        </p:txBody>
      </p:sp>
    </p:spTree>
    <p:extLst>
      <p:ext uri="{BB962C8B-B14F-4D97-AF65-F5344CB8AC3E}">
        <p14:creationId xmlns:p14="http://schemas.microsoft.com/office/powerpoint/2010/main" val="382198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lnSpc>
                <a:spcPct val="80000"/>
              </a:lnSpc>
              <a:buFont typeface="Marlett" pitchFamily="2" charset="2"/>
              <a:buNone/>
            </a:pPr>
            <a:r>
              <a:rPr lang="en-US" sz="1100" dirty="0">
                <a:latin typeface="+mj-lt"/>
              </a:rPr>
              <a:t>To be eligible for rights under USERRA, you must be employed by an employer, you must have left your employer because of military service, and you must meet all of the following requirements:</a:t>
            </a:r>
          </a:p>
          <a:p>
            <a:pPr eaLnBrk="1" hangingPunct="1">
              <a:lnSpc>
                <a:spcPct val="80000"/>
              </a:lnSpc>
              <a:buFont typeface="Marlett" pitchFamily="2" charset="2"/>
              <a:buNone/>
            </a:pPr>
            <a:endParaRPr lang="en-US" sz="1100" dirty="0">
              <a:latin typeface="+mj-lt"/>
            </a:endParaRPr>
          </a:p>
          <a:p>
            <a:pPr eaLnBrk="1" hangingPunct="1">
              <a:lnSpc>
                <a:spcPct val="80000"/>
              </a:lnSpc>
              <a:buFont typeface="Marlett" pitchFamily="2" charset="2"/>
              <a:buNone/>
            </a:pPr>
            <a:r>
              <a:rPr lang="en-US" sz="1100" u="sng" dirty="0">
                <a:latin typeface="+mj-lt"/>
              </a:rPr>
              <a:t>Provide prior notice to employer.</a:t>
            </a:r>
            <a:r>
              <a:rPr lang="en-US" sz="1100" u="none" baseline="0" dirty="0">
                <a:latin typeface="+mj-lt"/>
              </a:rPr>
              <a:t>  </a:t>
            </a:r>
            <a:r>
              <a:rPr lang="en-US" sz="1100" u="none" dirty="0">
                <a:latin typeface="+mj-lt"/>
              </a:rPr>
              <a:t>You</a:t>
            </a:r>
            <a:r>
              <a:rPr lang="en-US" sz="1100" dirty="0">
                <a:latin typeface="+mj-lt"/>
              </a:rPr>
              <a:t> must provide prior notice to your employer that you will be performing military service.  Notice may be verbal or in writing, but written notice is highly encouraged.</a:t>
            </a:r>
          </a:p>
          <a:p>
            <a:pPr eaLnBrk="1" hangingPunct="1">
              <a:lnSpc>
                <a:spcPct val="80000"/>
              </a:lnSpc>
              <a:buFont typeface="Marlett" pitchFamily="2" charset="2"/>
              <a:buNone/>
            </a:pPr>
            <a:endParaRPr lang="en-US" sz="1100" dirty="0">
              <a:latin typeface="+mj-lt"/>
            </a:endParaRPr>
          </a:p>
          <a:p>
            <a:pPr eaLnBrk="1" hangingPunct="1">
              <a:lnSpc>
                <a:spcPct val="80000"/>
              </a:lnSpc>
              <a:buFont typeface="Marlett" pitchFamily="2" charset="2"/>
              <a:buNone/>
            </a:pPr>
            <a:r>
              <a:rPr lang="en-US" sz="1100" u="sng" dirty="0">
                <a:latin typeface="+mj-lt"/>
              </a:rPr>
              <a:t>Serve under honorable conditions.</a:t>
            </a:r>
            <a:r>
              <a:rPr lang="en-US" sz="1100" dirty="0">
                <a:latin typeface="+mj-lt"/>
              </a:rPr>
              <a:t>  Your period of military service performed must be honorable or under honorable conditions.  Dishonorable, bad conduct, other than honorable discharges, dismissal, and dropped from the rolls forfeit USERRA protection.</a:t>
            </a:r>
          </a:p>
          <a:p>
            <a:pPr eaLnBrk="1" hangingPunct="1">
              <a:lnSpc>
                <a:spcPct val="80000"/>
              </a:lnSpc>
              <a:buFont typeface="Marlett" pitchFamily="2" charset="2"/>
              <a:buNone/>
            </a:pPr>
            <a:endParaRPr lang="en-US" sz="1100" dirty="0">
              <a:latin typeface="+mj-lt"/>
            </a:endParaRPr>
          </a:p>
          <a:p>
            <a:pPr eaLnBrk="1" hangingPunct="1">
              <a:lnSpc>
                <a:spcPct val="80000"/>
              </a:lnSpc>
              <a:buFont typeface="Marlett" pitchFamily="2" charset="2"/>
              <a:buNone/>
            </a:pPr>
            <a:r>
              <a:rPr lang="en-US" sz="1100" u="sng" dirty="0">
                <a:latin typeface="+mj-lt"/>
              </a:rPr>
              <a:t>Return to work in a timely manner.</a:t>
            </a:r>
            <a:r>
              <a:rPr lang="en-US" sz="1100" dirty="0">
                <a:latin typeface="+mj-lt"/>
              </a:rPr>
              <a:t>  After performing your military service, you must formally apply to return to work in accordance with these USERRA time guidelines.  Don’t mess with these timelines.  If you miss them, your employer can consider you AWOL and use standard company policies to terminate employees who are absent without notice.</a:t>
            </a:r>
          </a:p>
          <a:p>
            <a:pPr eaLnBrk="1" hangingPunct="1">
              <a:lnSpc>
                <a:spcPct val="80000"/>
              </a:lnSpc>
              <a:buFont typeface="Marlett" pitchFamily="2" charset="2"/>
              <a:buNone/>
            </a:pPr>
            <a:endParaRPr lang="en-US" sz="1100" dirty="0">
              <a:latin typeface="+mj-lt"/>
            </a:endParaRPr>
          </a:p>
          <a:p>
            <a:pPr eaLnBrk="1" hangingPunct="1">
              <a:lnSpc>
                <a:spcPct val="80000"/>
              </a:lnSpc>
              <a:spcBef>
                <a:spcPct val="0"/>
              </a:spcBef>
              <a:buFont typeface="Marlett" pitchFamily="2" charset="2"/>
              <a:buNone/>
            </a:pPr>
            <a:r>
              <a:rPr lang="en-US" sz="1100" dirty="0">
                <a:latin typeface="+mj-lt"/>
              </a:rPr>
              <a:t>To maintain reemployment rights under USERRA, you must report back to work, or apply for reemployment, in accordance with the following time schedule:</a:t>
            </a:r>
          </a:p>
          <a:p>
            <a:pPr eaLnBrk="1" hangingPunct="1">
              <a:lnSpc>
                <a:spcPct val="80000"/>
              </a:lnSpc>
              <a:spcBef>
                <a:spcPct val="0"/>
              </a:spcBef>
              <a:buFont typeface="Marlett" pitchFamily="2" charset="2"/>
              <a:buNone/>
            </a:pPr>
            <a:endParaRPr lang="en-US" sz="1100" dirty="0">
              <a:latin typeface="+mj-lt"/>
            </a:endParaRPr>
          </a:p>
          <a:p>
            <a:pPr eaLnBrk="1" hangingPunct="1">
              <a:lnSpc>
                <a:spcPct val="80000"/>
              </a:lnSpc>
              <a:spcBef>
                <a:spcPct val="0"/>
              </a:spcBef>
              <a:buFont typeface="Marlett" pitchFamily="2" charset="2"/>
              <a:buNone/>
            </a:pPr>
            <a:r>
              <a:rPr lang="en-US" sz="1100" u="sng" dirty="0">
                <a:latin typeface="+mj-lt"/>
              </a:rPr>
              <a:t>1-30 Days of Service</a:t>
            </a:r>
          </a:p>
          <a:p>
            <a:pPr eaLnBrk="1" hangingPunct="1">
              <a:lnSpc>
                <a:spcPct val="80000"/>
              </a:lnSpc>
              <a:spcBef>
                <a:spcPct val="0"/>
              </a:spcBef>
              <a:buFont typeface="Marlett" pitchFamily="2" charset="2"/>
              <a:buNone/>
            </a:pPr>
            <a:r>
              <a:rPr lang="en-US" sz="1100" dirty="0">
                <a:latin typeface="+mj-lt"/>
              </a:rPr>
              <a:t>Must report back to work on the next scheduled work day after safe travel home and eight hours of rest.  </a:t>
            </a:r>
          </a:p>
          <a:p>
            <a:pPr eaLnBrk="1" hangingPunct="1">
              <a:lnSpc>
                <a:spcPct val="80000"/>
              </a:lnSpc>
              <a:spcBef>
                <a:spcPct val="0"/>
              </a:spcBef>
              <a:buFont typeface="Marlett" pitchFamily="2" charset="2"/>
              <a:buNone/>
            </a:pPr>
            <a:endParaRPr lang="en-US" sz="1100" dirty="0">
              <a:latin typeface="+mj-lt"/>
            </a:endParaRPr>
          </a:p>
          <a:p>
            <a:pPr eaLnBrk="1" hangingPunct="1">
              <a:lnSpc>
                <a:spcPct val="80000"/>
              </a:lnSpc>
              <a:spcBef>
                <a:spcPct val="0"/>
              </a:spcBef>
              <a:buFont typeface="Marlett" pitchFamily="2" charset="2"/>
              <a:buNone/>
            </a:pPr>
            <a:r>
              <a:rPr lang="en-US" sz="1100" u="sng" dirty="0">
                <a:latin typeface="+mj-lt"/>
              </a:rPr>
              <a:t>31-180 Days of Service</a:t>
            </a:r>
          </a:p>
          <a:p>
            <a:pPr eaLnBrk="1" hangingPunct="1">
              <a:lnSpc>
                <a:spcPct val="80000"/>
              </a:lnSpc>
              <a:spcBef>
                <a:spcPct val="0"/>
              </a:spcBef>
              <a:buFont typeface="Marlett" pitchFamily="2" charset="2"/>
              <a:buNone/>
            </a:pPr>
            <a:r>
              <a:rPr lang="en-US" sz="1100" dirty="0">
                <a:latin typeface="+mj-lt"/>
              </a:rPr>
              <a:t>Must submit an application for reemployment within 14 days after release from period of service.</a:t>
            </a:r>
            <a:endParaRPr lang="en-US" sz="1100" u="sng" dirty="0">
              <a:latin typeface="+mj-lt"/>
            </a:endParaRPr>
          </a:p>
          <a:p>
            <a:pPr eaLnBrk="1" hangingPunct="1">
              <a:lnSpc>
                <a:spcPct val="80000"/>
              </a:lnSpc>
              <a:spcBef>
                <a:spcPct val="0"/>
              </a:spcBef>
              <a:buFont typeface="Marlett" pitchFamily="2" charset="2"/>
              <a:buNone/>
            </a:pPr>
            <a:endParaRPr lang="en-US" sz="1100" u="sng" dirty="0">
              <a:latin typeface="+mj-lt"/>
            </a:endParaRPr>
          </a:p>
          <a:p>
            <a:pPr eaLnBrk="1" hangingPunct="1">
              <a:lnSpc>
                <a:spcPct val="80000"/>
              </a:lnSpc>
              <a:spcBef>
                <a:spcPct val="0"/>
              </a:spcBef>
              <a:buFont typeface="Marlett" pitchFamily="2" charset="2"/>
              <a:buNone/>
            </a:pPr>
            <a:r>
              <a:rPr lang="en-US" sz="1100" u="sng" dirty="0">
                <a:latin typeface="+mj-lt"/>
              </a:rPr>
              <a:t>181 Days or More of Service</a:t>
            </a:r>
          </a:p>
          <a:p>
            <a:pPr eaLnBrk="1" hangingPunct="1">
              <a:lnSpc>
                <a:spcPct val="80000"/>
              </a:lnSpc>
              <a:spcBef>
                <a:spcPct val="0"/>
              </a:spcBef>
              <a:buFont typeface="Marlett" pitchFamily="2" charset="2"/>
              <a:buNone/>
            </a:pPr>
            <a:r>
              <a:rPr lang="en-US" sz="1100" dirty="0">
                <a:latin typeface="+mj-lt"/>
              </a:rPr>
              <a:t>Must submit an application for reemployment within 90 days after release from period of service.</a:t>
            </a:r>
            <a:endParaRPr lang="en-US" sz="1100" u="sng" dirty="0">
              <a:latin typeface="+mj-lt"/>
            </a:endParaRPr>
          </a:p>
          <a:p>
            <a:pPr eaLnBrk="1" hangingPunct="1">
              <a:lnSpc>
                <a:spcPct val="80000"/>
              </a:lnSpc>
              <a:spcBef>
                <a:spcPct val="0"/>
              </a:spcBef>
              <a:buFont typeface="Marlett" pitchFamily="2" charset="2"/>
              <a:buNone/>
            </a:pPr>
            <a:endParaRPr lang="en-US" sz="1100" dirty="0">
              <a:latin typeface="+mj-lt"/>
            </a:endParaRPr>
          </a:p>
          <a:p>
            <a:pPr eaLnBrk="1" hangingPunct="1">
              <a:lnSpc>
                <a:spcPct val="80000"/>
              </a:lnSpc>
              <a:spcBef>
                <a:spcPct val="0"/>
              </a:spcBef>
              <a:buFont typeface="Marlett" pitchFamily="2" charset="2"/>
              <a:buNone/>
            </a:pPr>
            <a:r>
              <a:rPr lang="en-US" sz="1100" dirty="0">
                <a:latin typeface="+mj-lt"/>
              </a:rPr>
              <a:t>--You are entitled to use any portion of the time to apply, up to the maximum time allowed, but you should coordinate your date of return with your employer.   </a:t>
            </a:r>
          </a:p>
          <a:p>
            <a:pPr eaLnBrk="1" hangingPunct="1">
              <a:lnSpc>
                <a:spcPct val="80000"/>
              </a:lnSpc>
              <a:spcBef>
                <a:spcPct val="0"/>
              </a:spcBef>
              <a:buFont typeface="Marlett" pitchFamily="2" charset="2"/>
              <a:buNone/>
            </a:pPr>
            <a:endParaRPr lang="en-US" sz="1100" dirty="0">
              <a:latin typeface="+mj-lt"/>
            </a:endParaRPr>
          </a:p>
          <a:p>
            <a:pPr eaLnBrk="1" hangingPunct="1">
              <a:lnSpc>
                <a:spcPct val="80000"/>
              </a:lnSpc>
              <a:spcBef>
                <a:spcPct val="0"/>
              </a:spcBef>
              <a:buFont typeface="Marlett" pitchFamily="2" charset="2"/>
              <a:buNone/>
            </a:pPr>
            <a:r>
              <a:rPr lang="en-US" sz="1100" dirty="0">
                <a:latin typeface="+mj-lt"/>
              </a:rPr>
              <a:t>--Though not required, you should submit your application for reemployment in writing.   A sample application is available on our website at </a:t>
            </a:r>
            <a:r>
              <a:rPr lang="en-US" sz="1100" dirty="0" err="1">
                <a:latin typeface="+mj-lt"/>
              </a:rPr>
              <a:t>www.ESGR.mil</a:t>
            </a:r>
            <a:r>
              <a:rPr lang="en-US" sz="1100" dirty="0">
                <a:latin typeface="+mj-lt"/>
              </a:rPr>
              <a:t>.</a:t>
            </a:r>
          </a:p>
          <a:p>
            <a:pPr defTabSz="931723">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5961E9C4-BF82-4337-9140-68B7C4D98CCE}" type="slidenum">
              <a:rPr lang="en-US" smtClean="0"/>
              <a:t>5</a:t>
            </a:fld>
            <a:endParaRPr lang="en-US" dirty="0"/>
          </a:p>
        </p:txBody>
      </p:sp>
    </p:spTree>
    <p:extLst>
      <p:ext uri="{BB962C8B-B14F-4D97-AF65-F5344CB8AC3E}">
        <p14:creationId xmlns:p14="http://schemas.microsoft.com/office/powerpoint/2010/main" val="390831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4350">
              <a:defRPr/>
            </a:pPr>
            <a:r>
              <a:rPr lang="en-US" sz="900" b="0" dirty="0"/>
              <a:t>If your employer goes above an beyond to support you, we have a number of ways to publicly recognize that support. </a:t>
            </a:r>
          </a:p>
          <a:p>
            <a:pPr defTabSz="914350">
              <a:defRPr/>
            </a:pPr>
            <a:endParaRPr lang="en-US" sz="900" baseline="0" dirty="0"/>
          </a:p>
          <a:p>
            <a:r>
              <a:rPr lang="en-US" sz="900" baseline="0" dirty="0"/>
              <a:t>The Patriot Award is presented to individual supervisors.  Y</a:t>
            </a:r>
            <a:r>
              <a:rPr lang="en-US" sz="900" dirty="0"/>
              <a:t>ou may nominate up</a:t>
            </a:r>
            <a:r>
              <a:rPr lang="en-US" sz="900" baseline="0" dirty="0"/>
              <a:t> to four</a:t>
            </a:r>
            <a:r>
              <a:rPr lang="en-US" sz="900" dirty="0"/>
              <a:t> supervisors.  </a:t>
            </a:r>
            <a:r>
              <a:rPr lang="en-US" sz="900" baseline="0" dirty="0"/>
              <a:t>Service members cannot be nominated unless they are in a MILTECH position or a civilian supervisor who happens to be a Service member.  All nominations are in recognition of what they have done for you as your civilian supervisor. </a:t>
            </a:r>
          </a:p>
          <a:p>
            <a:endParaRPr lang="en-US" sz="900" baseline="0" dirty="0"/>
          </a:p>
          <a:p>
            <a:r>
              <a:rPr lang="en-US" sz="900" dirty="0"/>
              <a:t>The spouse of a Guardsman or Reservist may also nominate their supervisor for a Patriot Award.  Though not required by law, many employers voluntarily assist National Guard and Reserve spouses who share the challenges of military service.  Childcare, managing the household, and work schedules often have to be adjusted when one spouse leaves to serve our country.  We want to recognize the supervisors</a:t>
            </a:r>
            <a:r>
              <a:rPr lang="en-US" sz="900" baseline="0" dirty="0"/>
              <a:t> who support those spouses keeping things going at home.</a:t>
            </a:r>
            <a:r>
              <a:rPr lang="en-US" sz="900" dirty="0"/>
              <a:t>  </a:t>
            </a:r>
          </a:p>
          <a:p>
            <a:endParaRPr lang="en-US" sz="900" dirty="0"/>
          </a:p>
          <a:p>
            <a:pPr defTabSz="914300">
              <a:defRPr/>
            </a:pPr>
            <a:r>
              <a:rPr lang="en-US" sz="900" baseline="0" dirty="0"/>
              <a:t>The Above and Beyond Award is awarded to employers who </a:t>
            </a:r>
            <a:r>
              <a:rPr lang="en-US" sz="900" dirty="0"/>
              <a:t>adopt practices that are not required by USERRA and is given to employers who have had at least one of their supervisors recognized with a Patriot Award.  Generally, these</a:t>
            </a:r>
            <a:r>
              <a:rPr lang="en-US" sz="900" baseline="0" dirty="0"/>
              <a:t> employers have also</a:t>
            </a:r>
            <a:r>
              <a:rPr lang="en-US" sz="900" dirty="0"/>
              <a:t> signed or agree to sign a Statement of Support.</a:t>
            </a:r>
          </a:p>
          <a:p>
            <a:pPr defTabSz="914300">
              <a:defRPr/>
            </a:pPr>
            <a:endParaRPr lang="en-US" sz="900" dirty="0"/>
          </a:p>
          <a:p>
            <a:pPr defTabSz="914300">
              <a:defRPr/>
            </a:pPr>
            <a:r>
              <a:rPr lang="en-US" sz="900" dirty="0"/>
              <a:t>The Pro Patria Award is presented annually by each ESGR State/Territory Committee to one small, one large, and one public sector employer in their area of responsibility.  Employers who received the Above and Beyond Award, who have had at least one supervisor honored with a Patriot Award, and who have signed a Statement of Support are eligible for the Pro Patria Award. </a:t>
            </a:r>
          </a:p>
          <a:p>
            <a:pPr defTabSz="914300">
              <a:defRPr/>
            </a:pPr>
            <a:endParaRPr lang="en-US" sz="900" dirty="0"/>
          </a:p>
          <a:p>
            <a:pPr marL="0" marR="0" indent="0" algn="l" defTabSz="914300" rtl="0" eaLnBrk="1" fontAlgn="auto" latinLnBrk="0" hangingPunct="1">
              <a:lnSpc>
                <a:spcPct val="100000"/>
              </a:lnSpc>
              <a:spcBef>
                <a:spcPts val="0"/>
              </a:spcBef>
              <a:spcAft>
                <a:spcPts val="0"/>
              </a:spcAft>
              <a:buClrTx/>
              <a:buSzTx/>
              <a:buFontTx/>
              <a:buNone/>
              <a:tabLst/>
              <a:defRPr/>
            </a:pPr>
            <a:r>
              <a:rPr lang="en-US" sz="900" dirty="0"/>
              <a:t>The Seven Seals Award is presented in recognition of significant individual or organizational achievement, initiative, or support that promotes and supports the ESGR mission.  Service members wishing to have their employer or other deserving individuals considered for the Seven Seals Award should email their ESGR State/Territory Committee.</a:t>
            </a:r>
          </a:p>
          <a:p>
            <a:pPr defTabSz="914300">
              <a:defRPr/>
            </a:pPr>
            <a:endParaRPr lang="en-US" sz="9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t>The Secretary of Defense Employer Support Freedom Award is the highest award given by</a:t>
            </a:r>
            <a:r>
              <a:rPr lang="en-US" sz="900" baseline="0" dirty="0"/>
              <a:t> the Federal government to employers for their support of military service</a:t>
            </a:r>
            <a:r>
              <a:rPr lang="en-US" sz="900" dirty="0"/>
              <a:t>.  It is presented annually by the Secretary of Defense at a Pentagon ceremony to 15 employers from across the Nation.  Each year</a:t>
            </a:r>
            <a:r>
              <a:rPr lang="en-US" sz="900" baseline="0" dirty="0"/>
              <a:t> between October and December,</a:t>
            </a:r>
            <a:r>
              <a:rPr lang="en-US" sz="900" dirty="0"/>
              <a:t> National Guard and Reserve Service members, or a family member acting on their behalf, have the opportunity to nominate their employer for this prestigious award.  You can learn more at </a:t>
            </a:r>
            <a:r>
              <a:rPr lang="en-US" sz="900" dirty="0" err="1"/>
              <a:t>www.FreedomAward.mil</a:t>
            </a:r>
            <a:r>
              <a:rPr lang="en-US" sz="900" dirty="0"/>
              <a:t>.  (Feel free to share current statistics on the Freedom Award here, such as,</a:t>
            </a:r>
            <a:r>
              <a:rPr lang="en-US" sz="900" baseline="0" dirty="0"/>
              <a:t> “We currently have 2,351 nominees for the 2018 Freedom Award.”)</a:t>
            </a:r>
            <a:endParaRPr lang="en-US" sz="900" dirty="0"/>
          </a:p>
          <a:p>
            <a:endParaRPr lang="en-US" sz="900" dirty="0"/>
          </a:p>
          <a:p>
            <a:r>
              <a:rPr lang="en-US" sz="900" dirty="0"/>
              <a:t>The Extraordinary Employer Support Award was created to recognize sustained employer support of National Guard and Reserve service.  Only prior recipients of the Employer Support Freedom Award or the Pro</a:t>
            </a:r>
            <a:r>
              <a:rPr lang="en-US" sz="900" baseline="0" dirty="0"/>
              <a:t> </a:t>
            </a:r>
            <a:r>
              <a:rPr lang="en-US" sz="900" dirty="0"/>
              <a:t>Patria Award, who have demonstrated sustained support for three years after receiving one of those awards, are eligible for consideration at the State/Territory</a:t>
            </a:r>
            <a:r>
              <a:rPr lang="en-US" sz="900" baseline="0" dirty="0"/>
              <a:t> C</a:t>
            </a:r>
            <a:r>
              <a:rPr lang="en-US" sz="900" dirty="0"/>
              <a:t>ommittee level.</a:t>
            </a:r>
            <a:r>
              <a:rPr lang="en-US" sz="900" baseline="0" dirty="0"/>
              <a:t>  </a:t>
            </a:r>
            <a:r>
              <a:rPr lang="en-US" sz="900" dirty="0"/>
              <a:t>Subsequent awards can be given in three-year increments from the initial award.</a:t>
            </a:r>
          </a:p>
          <a:p>
            <a:endParaRPr lang="en-US" sz="900" dirty="0"/>
          </a:p>
          <a:p>
            <a:r>
              <a:rPr lang="en-US" sz="900" dirty="0"/>
              <a:t>Our</a:t>
            </a:r>
            <a:r>
              <a:rPr lang="en-US" sz="900" baseline="0" dirty="0"/>
              <a:t> Statement of Support program </a:t>
            </a:r>
            <a:r>
              <a:rPr lang="en-US" sz="900" b="0" i="0" kern="1200" dirty="0">
                <a:effectLst/>
              </a:rPr>
              <a:t>is the cornerstone of ESGR’s effort to gain and maintain employer support for the National Guard and Reserve.  The intent of the program is to increase employer support by encouraging employers to act as our advocates through public events that highlight their</a:t>
            </a:r>
            <a:r>
              <a:rPr lang="en-US" sz="900" b="0" i="0" kern="1200" baseline="0" dirty="0">
                <a:effectLst/>
              </a:rPr>
              <a:t> support</a:t>
            </a:r>
            <a:r>
              <a:rPr lang="en-US" sz="900" b="0" i="0" kern="1200" dirty="0">
                <a:effectLst/>
              </a:rPr>
              <a:t>.  </a:t>
            </a:r>
            <a:r>
              <a:rPr lang="en-US" sz="900" b="0" i="0" kern="1200" baseline="0" dirty="0">
                <a:effectLst/>
              </a:rPr>
              <a:t>ESGR conducts Statement of Support signing events at both the national and state/territory level.  If your employer is interested in signing a Statement of Support, they can request one at </a:t>
            </a:r>
            <a:r>
              <a:rPr lang="en-US" sz="900" b="0" i="0" kern="1200" baseline="0" dirty="0" err="1">
                <a:effectLst/>
              </a:rPr>
              <a:t>www.ESGR.mil</a:t>
            </a:r>
            <a:r>
              <a:rPr lang="en-US" sz="900" b="0" i="0" kern="1200" baseline="0" dirty="0">
                <a:effectLst/>
              </a:rPr>
              <a:t>.</a:t>
            </a:r>
            <a:endParaRPr lang="en-US" sz="900" dirty="0"/>
          </a:p>
        </p:txBody>
      </p:sp>
      <p:sp>
        <p:nvSpPr>
          <p:cNvPr id="4" name="Slide Number Placeholder 3"/>
          <p:cNvSpPr>
            <a:spLocks noGrp="1"/>
          </p:cNvSpPr>
          <p:nvPr>
            <p:ph type="sldNum" sz="quarter" idx="10"/>
          </p:nvPr>
        </p:nvSpPr>
        <p:spPr/>
        <p:txBody>
          <a:bodyPr/>
          <a:lstStyle/>
          <a:p>
            <a:fld id="{D159E26B-D155-A145-83F8-90DDCB5FDC9E}" type="slidenum">
              <a:rPr lang="en-US" smtClean="0"/>
              <a:t>6</a:t>
            </a:fld>
            <a:endParaRPr lang="en-US" dirty="0"/>
          </a:p>
        </p:txBody>
      </p:sp>
    </p:spTree>
    <p:extLst>
      <p:ext uri="{BB962C8B-B14F-4D97-AF65-F5344CB8AC3E}">
        <p14:creationId xmlns:p14="http://schemas.microsoft.com/office/powerpoint/2010/main" val="325268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Communicate,</a:t>
            </a:r>
            <a:r>
              <a:rPr lang="en-US" baseline="0" dirty="0"/>
              <a:t> communicate, communicate.  You can never go wrong by communicating with your employer.  Keep them informed on your military obligations as much as possible.</a:t>
            </a:r>
          </a:p>
          <a:p>
            <a:endParaRPr lang="en-US" baseline="0" dirty="0"/>
          </a:p>
          <a:p>
            <a:r>
              <a:rPr lang="en-US" baseline="0" dirty="0"/>
              <a:t>Be sure to recognize your employer for their support.  It goes a long way toward making future interactions regarding your military duty easier.</a:t>
            </a:r>
          </a:p>
          <a:p>
            <a:endParaRPr lang="en-US" baseline="0" dirty="0"/>
          </a:p>
          <a:p>
            <a:r>
              <a:rPr lang="en-US" baseline="0" dirty="0"/>
              <a:t>If not for yourself, do it for your buddy.  One bad experience with a Guardsman or Reservist can sour an employer toward hiring more.  Don’t be “that person!”</a:t>
            </a:r>
            <a:endParaRPr lang="en-US" dirty="0"/>
          </a:p>
        </p:txBody>
      </p:sp>
      <p:sp>
        <p:nvSpPr>
          <p:cNvPr id="4" name="Slide Number Placeholder 3"/>
          <p:cNvSpPr>
            <a:spLocks noGrp="1"/>
          </p:cNvSpPr>
          <p:nvPr>
            <p:ph type="sldNum" sz="quarter" idx="10"/>
          </p:nvPr>
        </p:nvSpPr>
        <p:spPr/>
        <p:txBody>
          <a:bodyPr/>
          <a:lstStyle/>
          <a:p>
            <a:fld id="{5961E9C4-BF82-4337-9140-68B7C4D98CCE}" type="slidenum">
              <a:rPr lang="en-US" smtClean="0"/>
              <a:t>7</a:t>
            </a:fld>
            <a:endParaRPr lang="en-US" dirty="0"/>
          </a:p>
        </p:txBody>
      </p:sp>
    </p:spTree>
    <p:extLst>
      <p:ext uri="{BB962C8B-B14F-4D97-AF65-F5344CB8AC3E}">
        <p14:creationId xmlns:p14="http://schemas.microsoft.com/office/powerpoint/2010/main" val="390831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need assistance, you can always use your local resources, but don’t be shy about contacting your State/Territory Committee or our National Headquarters.  Even if you aren’t sure if your question is an ESGR or USERRA issue, we can help get you to the right people and answers.</a:t>
            </a:r>
            <a:endParaRPr lang="en-US" dirty="0"/>
          </a:p>
        </p:txBody>
      </p:sp>
      <p:sp>
        <p:nvSpPr>
          <p:cNvPr id="4" name="Slide Number Placeholder 3"/>
          <p:cNvSpPr>
            <a:spLocks noGrp="1"/>
          </p:cNvSpPr>
          <p:nvPr>
            <p:ph type="sldNum" sz="quarter" idx="10"/>
          </p:nvPr>
        </p:nvSpPr>
        <p:spPr/>
        <p:txBody>
          <a:bodyPr/>
          <a:lstStyle/>
          <a:p>
            <a:fld id="{5961E9C4-BF82-4337-9140-68B7C4D98CCE}" type="slidenum">
              <a:rPr lang="en-US" smtClean="0"/>
              <a:t>8</a:t>
            </a:fld>
            <a:endParaRPr lang="en-US" dirty="0"/>
          </a:p>
        </p:txBody>
      </p:sp>
    </p:spTree>
    <p:extLst>
      <p:ext uri="{BB962C8B-B14F-4D97-AF65-F5344CB8AC3E}">
        <p14:creationId xmlns:p14="http://schemas.microsoft.com/office/powerpoint/2010/main" val="1900261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your attention today.  </a:t>
            </a:r>
            <a:r>
              <a:rPr lang="en-US" baseline="0" dirty="0">
                <a:ea typeface="ＭＳ Ｐゴシック" pitchFamily="-1" charset="-128"/>
              </a:rPr>
              <a:t>If you have any questions, I will be available today ___________________ and you can always reach us through our website, phone, or email.</a:t>
            </a:r>
            <a:endParaRPr lang="en-US" dirty="0"/>
          </a:p>
        </p:txBody>
      </p:sp>
      <p:sp>
        <p:nvSpPr>
          <p:cNvPr id="4" name="Slide Number Placeholder 3"/>
          <p:cNvSpPr>
            <a:spLocks noGrp="1"/>
          </p:cNvSpPr>
          <p:nvPr>
            <p:ph type="sldNum" sz="quarter" idx="10"/>
          </p:nvPr>
        </p:nvSpPr>
        <p:spPr/>
        <p:txBody>
          <a:bodyPr/>
          <a:lstStyle/>
          <a:p>
            <a:fld id="{023A7789-F15F-4A5A-AAAA-CF6B95A57832}" type="slidenum">
              <a:rPr lang="en-US" smtClean="0"/>
              <a:t>9</a:t>
            </a:fld>
            <a:endParaRPr lang="en-US" dirty="0"/>
          </a:p>
        </p:txBody>
      </p:sp>
    </p:spTree>
    <p:extLst>
      <p:ext uri="{BB962C8B-B14F-4D97-AF65-F5344CB8AC3E}">
        <p14:creationId xmlns:p14="http://schemas.microsoft.com/office/powerpoint/2010/main" val="203297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41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121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89122" y="152400"/>
            <a:ext cx="8902478" cy="6629399"/>
            <a:chOff x="89122" y="152400"/>
            <a:chExt cx="8902478" cy="6629399"/>
          </a:xfrm>
        </p:grpSpPr>
        <p:sp>
          <p:nvSpPr>
            <p:cNvPr id="8" name="Rectangle 7"/>
            <p:cNvSpPr/>
            <p:nvPr/>
          </p:nvSpPr>
          <p:spPr>
            <a:xfrm>
              <a:off x="152400" y="152400"/>
              <a:ext cx="8839200" cy="6553200"/>
            </a:xfrm>
            <a:prstGeom prst="rect">
              <a:avLst/>
            </a:prstGeom>
            <a:noFill/>
            <a:ln w="254000">
              <a:solidFill>
                <a:srgbClr val="004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28600" y="6172200"/>
              <a:ext cx="8686800" cy="457200"/>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122" y="6199704"/>
              <a:ext cx="1572812" cy="582095"/>
            </a:xfrm>
            <a:prstGeom prst="rect">
              <a:avLst/>
            </a:prstGeom>
          </p:spPr>
        </p:pic>
      </p:grpSp>
      <p:pic>
        <p:nvPicPr>
          <p:cNvPr id="6" name="Picture 5" descr="Seven Seals.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11756" y="6287546"/>
            <a:ext cx="2854457" cy="375919"/>
          </a:xfrm>
          <a:prstGeom prst="rect">
            <a:avLst/>
          </a:prstGeom>
        </p:spPr>
      </p:pic>
    </p:spTree>
    <p:extLst>
      <p:ext uri="{BB962C8B-B14F-4D97-AF65-F5344CB8AC3E}">
        <p14:creationId xmlns:p14="http://schemas.microsoft.com/office/powerpoint/2010/main" val="240620577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sgr.mi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mailto:OSD.USERRA@mail.mi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223" y="76200"/>
            <a:ext cx="9144000" cy="6858000"/>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effectLst>
                <a:outerShdw blurRad="50800" dist="38100" dir="2700000" algn="tl" rotWithShape="0">
                  <a:prstClr val="black">
                    <a:alpha val="40000"/>
                  </a:prstClr>
                </a:outerShdw>
              </a:effectLst>
              <a:latin typeface="Arial"/>
              <a:cs typeface="Arial"/>
            </a:endParaRPr>
          </a:p>
        </p:txBody>
      </p:sp>
      <p:sp>
        <p:nvSpPr>
          <p:cNvPr id="6" name="Rectangle 5"/>
          <p:cNvSpPr/>
          <p:nvPr/>
        </p:nvSpPr>
        <p:spPr>
          <a:xfrm>
            <a:off x="0" y="0"/>
            <a:ext cx="9144000" cy="160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923" y="5867400"/>
            <a:ext cx="2470696" cy="914400"/>
          </a:xfrm>
          <a:prstGeom prst="rect">
            <a:avLst/>
          </a:prstGeom>
        </p:spPr>
      </p:pic>
      <p:sp>
        <p:nvSpPr>
          <p:cNvPr id="18" name="TextBox 17"/>
          <p:cNvSpPr txBox="1"/>
          <p:nvPr/>
        </p:nvSpPr>
        <p:spPr>
          <a:xfrm>
            <a:off x="2569619" y="4431268"/>
            <a:ext cx="4110471" cy="830997"/>
          </a:xfrm>
          <a:prstGeom prst="rect">
            <a:avLst/>
          </a:prstGeom>
          <a:noFill/>
        </p:spPr>
        <p:txBody>
          <a:bodyPr wrap="square" rtlCol="0">
            <a:spAutoFit/>
          </a:bodyPr>
          <a:lstStyle/>
          <a:p>
            <a:pPr algn="ctr"/>
            <a:r>
              <a:rPr lang="en-US" sz="2400" b="1" dirty="0">
                <a:solidFill>
                  <a:schemeClr val="bg1"/>
                </a:solidFill>
                <a:effectLst>
                  <a:outerShdw blurRad="50800" dist="38100" dir="2700000" algn="tl" rotWithShape="0">
                    <a:prstClr val="black">
                      <a:alpha val="40000"/>
                    </a:prstClr>
                  </a:outerShdw>
                </a:effectLst>
                <a:latin typeface="Arial"/>
                <a:cs typeface="Arial"/>
              </a:rPr>
              <a:t>We All</a:t>
            </a:r>
          </a:p>
          <a:p>
            <a:pPr algn="ctr"/>
            <a:r>
              <a:rPr lang="en-US" sz="2400" b="1" dirty="0">
                <a:solidFill>
                  <a:schemeClr val="bg1"/>
                </a:solidFill>
                <a:effectLst>
                  <a:outerShdw blurRad="50800" dist="38100" dir="2700000" algn="tl" rotWithShape="0">
                    <a:prstClr val="black">
                      <a:alpha val="40000"/>
                    </a:prstClr>
                  </a:outerShdw>
                </a:effectLst>
                <a:latin typeface="Arial"/>
                <a:cs typeface="Arial"/>
              </a:rPr>
              <a:t>Serve</a:t>
            </a:r>
            <a:endParaRPr lang="en-US" b="1" dirty="0">
              <a:solidFill>
                <a:schemeClr val="bg1"/>
              </a:solidFill>
              <a:effectLst>
                <a:outerShdw blurRad="50800" dist="38100" dir="2700000" algn="tl" rotWithShape="0">
                  <a:prstClr val="black">
                    <a:alpha val="40000"/>
                  </a:prstClr>
                </a:outerShdw>
              </a:effectLst>
              <a:latin typeface="Arial"/>
              <a:cs typeface="Arial"/>
            </a:endParaRPr>
          </a:p>
        </p:txBody>
      </p:sp>
      <p:sp>
        <p:nvSpPr>
          <p:cNvPr id="20" name="Rectangle 19"/>
          <p:cNvSpPr/>
          <p:nvPr/>
        </p:nvSpPr>
        <p:spPr>
          <a:xfrm>
            <a:off x="-1587" y="1712893"/>
            <a:ext cx="9144000" cy="1323439"/>
          </a:xfrm>
          <a:prstGeom prst="rect">
            <a:avLst/>
          </a:prstGeom>
        </p:spPr>
        <p:txBody>
          <a:bodyPr wrap="square">
            <a:spAutoFit/>
          </a:bodyPr>
          <a:lstStyle/>
          <a:p>
            <a:pPr algn="ctr"/>
            <a:r>
              <a:rPr lang="en-US" sz="2800" b="1" dirty="0">
                <a:solidFill>
                  <a:schemeClr val="bg1"/>
                </a:solidFill>
                <a:effectLst>
                  <a:outerShdw blurRad="50800" dist="38100" dir="2700000" algn="tl" rotWithShape="0">
                    <a:prstClr val="black">
                      <a:alpha val="40000"/>
                    </a:prstClr>
                  </a:outerShdw>
                </a:effectLst>
                <a:latin typeface="Arial"/>
                <a:cs typeface="Arial"/>
              </a:rPr>
              <a:t>ESGR Program and USERRA Briefing</a:t>
            </a:r>
          </a:p>
          <a:p>
            <a:pPr algn="ctr"/>
            <a:r>
              <a:rPr lang="en-US" sz="2800" b="1" dirty="0">
                <a:solidFill>
                  <a:schemeClr val="bg1"/>
                </a:solidFill>
                <a:effectLst>
                  <a:outerShdw blurRad="50800" dist="38100" dir="2700000" algn="tl" rotWithShape="0">
                    <a:prstClr val="black">
                      <a:alpha val="40000"/>
                    </a:prstClr>
                  </a:outerShdw>
                </a:effectLst>
                <a:latin typeface="Arial"/>
                <a:cs typeface="Arial"/>
              </a:rPr>
              <a:t>C Co, 301</a:t>
            </a:r>
            <a:r>
              <a:rPr lang="en-US" sz="2800" b="1" baseline="30000" dirty="0">
                <a:solidFill>
                  <a:schemeClr val="bg1"/>
                </a:solidFill>
                <a:effectLst>
                  <a:outerShdw blurRad="50800" dist="38100" dir="2700000" algn="tl" rotWithShape="0">
                    <a:prstClr val="black">
                      <a:alpha val="40000"/>
                    </a:prstClr>
                  </a:outerShdw>
                </a:effectLst>
                <a:latin typeface="Arial"/>
                <a:cs typeface="Arial"/>
              </a:rPr>
              <a:t>st</a:t>
            </a:r>
            <a:r>
              <a:rPr lang="en-US" sz="2800" b="1" dirty="0">
                <a:solidFill>
                  <a:schemeClr val="bg1"/>
                </a:solidFill>
                <a:effectLst>
                  <a:outerShdw blurRad="50800" dist="38100" dir="2700000" algn="tl" rotWithShape="0">
                    <a:prstClr val="black">
                      <a:alpha val="40000"/>
                    </a:prstClr>
                  </a:outerShdw>
                </a:effectLst>
                <a:latin typeface="Arial"/>
                <a:cs typeface="Arial"/>
              </a:rPr>
              <a:t> MI BTN</a:t>
            </a:r>
          </a:p>
          <a:p>
            <a:pPr algn="ctr"/>
            <a:r>
              <a:rPr lang="en-US" sz="2400" b="1" dirty="0">
                <a:solidFill>
                  <a:schemeClr val="bg1"/>
                </a:solidFill>
                <a:effectLst>
                  <a:outerShdw blurRad="50800" dist="38100" dir="2700000" algn="tl" rotWithShape="0">
                    <a:prstClr val="black">
                      <a:alpha val="40000"/>
                    </a:prstClr>
                  </a:outerShdw>
                </a:effectLst>
                <a:latin typeface="Arial"/>
                <a:cs typeface="Arial"/>
              </a:rPr>
              <a:t>January 8, 2021</a:t>
            </a:r>
          </a:p>
        </p:txBody>
      </p:sp>
      <p:sp>
        <p:nvSpPr>
          <p:cNvPr id="2" name="TextBox 1"/>
          <p:cNvSpPr txBox="1"/>
          <p:nvPr/>
        </p:nvSpPr>
        <p:spPr>
          <a:xfrm>
            <a:off x="7162800" y="6427857"/>
            <a:ext cx="1905000" cy="338554"/>
          </a:xfrm>
          <a:prstGeom prst="rect">
            <a:avLst/>
          </a:prstGeom>
          <a:noFill/>
        </p:spPr>
        <p:txBody>
          <a:bodyPr wrap="square" rtlCol="0" anchor="ctr">
            <a:spAutoFit/>
          </a:bodyPr>
          <a:lstStyle/>
          <a:p>
            <a:pPr algn="r"/>
            <a:r>
              <a:rPr lang="en-US" sz="1600" b="1" dirty="0" err="1">
                <a:solidFill>
                  <a:schemeClr val="bg1"/>
                </a:solidFill>
                <a:effectLst>
                  <a:outerShdw blurRad="50800" dist="38100" dir="2700000" algn="tl" rotWithShape="0">
                    <a:prstClr val="black">
                      <a:alpha val="40000"/>
                    </a:prstClr>
                  </a:outerShdw>
                </a:effectLst>
                <a:latin typeface="Arial"/>
                <a:cs typeface="Arial"/>
              </a:rPr>
              <a:t>www.ESGR.mil</a:t>
            </a:r>
            <a:endParaRPr lang="en-US" sz="1600" b="1" dirty="0">
              <a:solidFill>
                <a:schemeClr val="bg1"/>
              </a:solidFill>
              <a:effectLst>
                <a:outerShdw blurRad="50800" dist="38100" dir="2700000" algn="tl" rotWithShape="0">
                  <a:prstClr val="black">
                    <a:alpha val="40000"/>
                  </a:prstClr>
                </a:outerShdw>
              </a:effectLst>
              <a:latin typeface="Arial"/>
              <a:cs typeface="Arial"/>
            </a:endParaRPr>
          </a:p>
        </p:txBody>
      </p:sp>
      <p:grpSp>
        <p:nvGrpSpPr>
          <p:cNvPr id="13" name="Group 12"/>
          <p:cNvGrpSpPr/>
          <p:nvPr/>
        </p:nvGrpSpPr>
        <p:grpSpPr>
          <a:xfrm>
            <a:off x="3072055" y="3192865"/>
            <a:ext cx="3018795" cy="3018795"/>
            <a:chOff x="2667000" y="1371600"/>
            <a:chExt cx="3810000" cy="3810000"/>
          </a:xfrm>
        </p:grpSpPr>
        <p:pic>
          <p:nvPicPr>
            <p:cNvPr id="14" name="Picture 13" descr="AN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2600" y="3200400"/>
              <a:ext cx="914400" cy="914400"/>
            </a:xfrm>
            <a:prstGeom prst="rect">
              <a:avLst/>
            </a:prstGeom>
          </p:spPr>
        </p:pic>
        <p:pic>
          <p:nvPicPr>
            <p:cNvPr id="15" name="Picture 14" descr="AR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3213" y="1371600"/>
              <a:ext cx="914400" cy="914400"/>
            </a:xfrm>
            <a:prstGeom prst="rect">
              <a:avLst/>
            </a:prstGeom>
          </p:spPr>
        </p:pic>
        <p:pic>
          <p:nvPicPr>
            <p:cNvPr id="16" name="Picture 15" descr="MARFORRES.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56036" y="2057400"/>
              <a:ext cx="914753" cy="914400"/>
            </a:xfrm>
            <a:prstGeom prst="rect">
              <a:avLst/>
            </a:prstGeom>
          </p:spPr>
        </p:pic>
        <p:pic>
          <p:nvPicPr>
            <p:cNvPr id="19" name="Picture 18" descr="USAF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00400" y="4267200"/>
              <a:ext cx="914400" cy="914400"/>
            </a:xfrm>
            <a:prstGeom prst="rect">
              <a:avLst/>
            </a:prstGeom>
          </p:spPr>
        </p:pic>
        <p:pic>
          <p:nvPicPr>
            <p:cNvPr id="21" name="Picture 20" descr="USAR.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438" y="2072640"/>
              <a:ext cx="933950" cy="914400"/>
            </a:xfrm>
            <a:prstGeom prst="rect">
              <a:avLst/>
            </a:prstGeom>
          </p:spPr>
        </p:pic>
        <p:pic>
          <p:nvPicPr>
            <p:cNvPr id="22" name="Picture 21" descr="USCGR.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29200" y="4267200"/>
              <a:ext cx="914400" cy="914400"/>
            </a:xfrm>
            <a:prstGeom prst="rect">
              <a:avLst/>
            </a:prstGeom>
          </p:spPr>
        </p:pic>
        <p:pic>
          <p:nvPicPr>
            <p:cNvPr id="23" name="Picture 22" descr="USNR.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667000" y="3195320"/>
              <a:ext cx="914400" cy="914400"/>
            </a:xfrm>
            <a:prstGeom prst="rect">
              <a:avLst/>
            </a:prstGeom>
          </p:spPr>
        </p:pic>
      </p:grpSp>
      <p:sp>
        <p:nvSpPr>
          <p:cNvPr id="24" name="TextBox 23"/>
          <p:cNvSpPr txBox="1"/>
          <p:nvPr/>
        </p:nvSpPr>
        <p:spPr>
          <a:xfrm>
            <a:off x="6304073" y="5104561"/>
            <a:ext cx="2695215" cy="1077218"/>
          </a:xfrm>
          <a:prstGeom prst="rect">
            <a:avLst/>
          </a:prstGeom>
          <a:noFill/>
        </p:spPr>
        <p:txBody>
          <a:bodyPr wrap="square" rtlCol="0">
            <a:spAutoFit/>
          </a:bodyPr>
          <a:lstStyle/>
          <a:p>
            <a:pPr algn="ctr"/>
            <a:r>
              <a:rPr lang="en-US" sz="1600" b="1" dirty="0">
                <a:solidFill>
                  <a:schemeClr val="bg1"/>
                </a:solidFill>
                <a:effectLst>
                  <a:outerShdw blurRad="50800" dist="38100" dir="2700000" algn="tl" rotWithShape="0">
                    <a:prstClr val="black">
                      <a:alpha val="40000"/>
                    </a:prstClr>
                  </a:outerShdw>
                </a:effectLst>
                <a:latin typeface="Arial"/>
                <a:cs typeface="Arial"/>
              </a:rPr>
              <a:t>Rick </a:t>
            </a:r>
            <a:r>
              <a:rPr lang="en-US" sz="1600" b="1" dirty="0" err="1">
                <a:solidFill>
                  <a:schemeClr val="bg1"/>
                </a:solidFill>
                <a:effectLst>
                  <a:outerShdw blurRad="50800" dist="38100" dir="2700000" algn="tl" rotWithShape="0">
                    <a:prstClr val="black">
                      <a:alpha val="40000"/>
                    </a:prstClr>
                  </a:outerShdw>
                </a:effectLst>
                <a:latin typeface="Arial"/>
                <a:cs typeface="Arial"/>
              </a:rPr>
              <a:t>Palmatier</a:t>
            </a:r>
            <a:endParaRPr lang="en-US" sz="1600" b="1" dirty="0">
              <a:solidFill>
                <a:schemeClr val="bg1"/>
              </a:solidFill>
              <a:effectLst>
                <a:outerShdw blurRad="50800" dist="38100" dir="2700000" algn="tl" rotWithShape="0">
                  <a:prstClr val="black">
                    <a:alpha val="40000"/>
                  </a:prstClr>
                </a:outerShdw>
              </a:effectLst>
              <a:latin typeface="Arial"/>
              <a:cs typeface="Arial"/>
            </a:endParaRPr>
          </a:p>
          <a:p>
            <a:pPr algn="ctr"/>
            <a:r>
              <a:rPr lang="en-US" sz="1600" b="1" dirty="0">
                <a:solidFill>
                  <a:schemeClr val="bg1"/>
                </a:solidFill>
                <a:effectLst>
                  <a:outerShdw blurRad="50800" dist="38100" dir="2700000" algn="tl" rotWithShape="0">
                    <a:prstClr val="black">
                      <a:alpha val="40000"/>
                    </a:prstClr>
                  </a:outerShdw>
                </a:effectLst>
                <a:latin typeface="Arial"/>
                <a:cs typeface="Arial"/>
              </a:rPr>
              <a:t>Asst Chair</a:t>
            </a:r>
          </a:p>
          <a:p>
            <a:pPr algn="ctr"/>
            <a:r>
              <a:rPr lang="en-US" sz="1600" b="1" dirty="0">
                <a:solidFill>
                  <a:schemeClr val="bg1"/>
                </a:solidFill>
                <a:effectLst>
                  <a:outerShdw blurRad="50800" dist="38100" dir="2700000" algn="tl" rotWithShape="0">
                    <a:prstClr val="black">
                      <a:alpha val="40000"/>
                    </a:prstClr>
                  </a:outerShdw>
                </a:effectLst>
                <a:latin typeface="Arial"/>
                <a:cs typeface="Arial"/>
              </a:rPr>
              <a:t> AZ Ombudsman</a:t>
            </a:r>
          </a:p>
          <a:p>
            <a:pPr algn="ctr"/>
            <a:r>
              <a:rPr lang="en-US" sz="1600" b="1" dirty="0">
                <a:solidFill>
                  <a:schemeClr val="bg1"/>
                </a:solidFill>
                <a:effectLst>
                  <a:outerShdw blurRad="50800" dist="38100" dir="2700000" algn="tl" rotWithShape="0">
                    <a:prstClr val="black">
                      <a:alpha val="40000"/>
                    </a:prstClr>
                  </a:outerShdw>
                </a:effectLst>
                <a:latin typeface="Arial"/>
                <a:cs typeface="Arial"/>
              </a:rPr>
              <a:t>Scott Essex AZ VST</a:t>
            </a:r>
          </a:p>
        </p:txBody>
      </p:sp>
      <p:pic>
        <p:nvPicPr>
          <p:cNvPr id="26" name="Picture 25" descr="ESGR Seven Seals Logo.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367893" y="146304"/>
            <a:ext cx="2405040" cy="1325880"/>
          </a:xfrm>
          <a:prstGeom prst="rect">
            <a:avLst/>
          </a:prstGeom>
        </p:spPr>
      </p:pic>
    </p:spTree>
    <p:extLst>
      <p:ext uri="{BB962C8B-B14F-4D97-AF65-F5344CB8AC3E}">
        <p14:creationId xmlns:p14="http://schemas.microsoft.com/office/powerpoint/2010/main" val="154383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txBox="1">
            <a:spLocks/>
          </p:cNvSpPr>
          <p:nvPr/>
        </p:nvSpPr>
        <p:spPr>
          <a:xfrm>
            <a:off x="4379913" y="6294437"/>
            <a:ext cx="38100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34A1C79-FBC6-C345-AC61-B0E5938383C4}" type="slidenum">
              <a:rPr lang="en-US" sz="1200" smtClean="0">
                <a:solidFill>
                  <a:srgbClr val="FFFFFF"/>
                </a:solidFill>
                <a:latin typeface="Arial"/>
                <a:cs typeface="Arial"/>
              </a:rPr>
              <a:pPr algn="ctr"/>
              <a:t>2</a:t>
            </a:fld>
            <a:endParaRPr lang="en-US" sz="1200" dirty="0">
              <a:solidFill>
                <a:srgbClr val="FFFFFF"/>
              </a:solidFill>
              <a:latin typeface="Arial"/>
              <a:cs typeface="Arial"/>
            </a:endParaRPr>
          </a:p>
        </p:txBody>
      </p:sp>
      <p:grpSp>
        <p:nvGrpSpPr>
          <p:cNvPr id="18" name="Group 17"/>
          <p:cNvGrpSpPr/>
          <p:nvPr/>
        </p:nvGrpSpPr>
        <p:grpSpPr>
          <a:xfrm>
            <a:off x="1216026" y="372874"/>
            <a:ext cx="6708774" cy="1834780"/>
            <a:chOff x="1216026" y="372874"/>
            <a:chExt cx="6708774" cy="1834780"/>
          </a:xfrm>
        </p:grpSpPr>
        <p:sp>
          <p:nvSpPr>
            <p:cNvPr id="2" name="Oval 1"/>
            <p:cNvSpPr/>
            <p:nvPr/>
          </p:nvSpPr>
          <p:spPr>
            <a:xfrm>
              <a:off x="6096000" y="378854"/>
              <a:ext cx="1828800" cy="1828800"/>
            </a:xfrm>
            <a:prstGeom prst="ellipse">
              <a:avLst/>
            </a:prstGeom>
            <a:blipFill dpi="0" rotWithShape="1">
              <a:blip r:embed="rId3" cstate="screen">
                <a:extLst>
                  <a:ext uri="{28A0092B-C50C-407E-A947-70E740481C1C}">
                    <a14:useLocalDpi xmlns:a14="http://schemas.microsoft.com/office/drawing/2010/main"/>
                  </a:ext>
                </a:extLst>
              </a:blip>
              <a:srcRect/>
              <a:tile tx="-514350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216026" y="378854"/>
              <a:ext cx="1828800" cy="1828800"/>
            </a:xfrm>
            <a:prstGeom prst="ellipse">
              <a:avLst/>
            </a:prstGeom>
            <a:blipFill dpi="0" rotWithShape="1">
              <a:blip r:embed="rId4" cstate="screen">
                <a:extLst>
                  <a:ext uri="{28A0092B-C50C-407E-A947-70E740481C1C}">
                    <a14:useLocalDpi xmlns:a14="http://schemas.microsoft.com/office/drawing/2010/main"/>
                  </a:ext>
                </a:extLst>
              </a:blip>
              <a:srcRect/>
              <a:tile tx="3810000" ty="-31750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656013" y="372874"/>
              <a:ext cx="1828800" cy="1828800"/>
            </a:xfrm>
            <a:prstGeom prst="ellipse">
              <a:avLst/>
            </a:prstGeom>
            <a:blipFill dpi="0" rotWithShape="1">
              <a:blip r:embed="rId5" cstate="screen">
                <a:extLst>
                  <a:ext uri="{28A0092B-C50C-407E-A947-70E740481C1C}">
                    <a14:useLocalDpi xmlns:a14="http://schemas.microsoft.com/office/drawing/2010/main"/>
                  </a:ext>
                </a:extLst>
              </a:blip>
              <a:srcRect/>
              <a:tile tx="-190500" ty="-2540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022034" y="2387857"/>
            <a:ext cx="5096757" cy="1598001"/>
            <a:chOff x="3657600" y="2303172"/>
            <a:chExt cx="5832881" cy="1828800"/>
          </a:xfrm>
        </p:grpSpPr>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57600" y="2303172"/>
              <a:ext cx="1830631" cy="1828800"/>
            </a:xfrm>
            <a:prstGeom prst="rect">
              <a:avLst/>
            </a:prstGeom>
          </p:spPr>
        </p:pic>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49522" y="2417472"/>
              <a:ext cx="3840959" cy="1569700"/>
            </a:xfrm>
            <a:prstGeom prst="rect">
              <a:avLst/>
            </a:prstGeom>
          </p:spPr>
        </p:pic>
      </p:grpSp>
      <p:grpSp>
        <p:nvGrpSpPr>
          <p:cNvPr id="21" name="Group 20"/>
          <p:cNvGrpSpPr/>
          <p:nvPr/>
        </p:nvGrpSpPr>
        <p:grpSpPr>
          <a:xfrm>
            <a:off x="425037" y="4162202"/>
            <a:ext cx="8293926" cy="1857598"/>
            <a:chOff x="425037" y="4162202"/>
            <a:chExt cx="8293926" cy="1857598"/>
          </a:xfrm>
        </p:grpSpPr>
        <p:sp>
          <p:nvSpPr>
            <p:cNvPr id="9" name="Oval 8"/>
            <p:cNvSpPr/>
            <p:nvPr/>
          </p:nvSpPr>
          <p:spPr>
            <a:xfrm>
              <a:off x="6890163" y="4191000"/>
              <a:ext cx="1828800" cy="1828800"/>
            </a:xfrm>
            <a:prstGeom prst="ellipse">
              <a:avLst/>
            </a:prstGeom>
            <a:blipFill dpi="0" rotWithShape="1">
              <a:blip r:embed="rId8" cstate="screen">
                <a:extLst>
                  <a:ext uri="{28A0092B-C50C-407E-A947-70E740481C1C}">
                    <a14:useLocalDpi xmlns:a14="http://schemas.microsoft.com/office/drawing/2010/main"/>
                  </a:ext>
                </a:extLst>
              </a:blip>
              <a:srcRect/>
              <a:tile tx="2222500" ty="-69850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580079" y="4191000"/>
              <a:ext cx="1828800" cy="1828800"/>
            </a:xfrm>
            <a:prstGeom prst="ellipse">
              <a:avLst/>
            </a:prstGeom>
            <a:blipFill dpi="0" rotWithShape="1">
              <a:blip r:embed="rId9" cstate="screen">
                <a:extLst>
                  <a:ext uri="{28A0092B-C50C-407E-A947-70E740481C1C}">
                    <a14:useLocalDpi xmlns:a14="http://schemas.microsoft.com/office/drawing/2010/main"/>
                  </a:ext>
                </a:extLst>
              </a:blip>
              <a:srcRect/>
              <a:tile tx="-1778000" ty="-57150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25037" y="4191000"/>
              <a:ext cx="1828800" cy="1828800"/>
            </a:xfrm>
            <a:prstGeom prst="ellipse">
              <a:avLst/>
            </a:prstGeom>
            <a:blipFill dpi="0" rotWithShape="1">
              <a:blip r:embed="rId10" cstate="screen">
                <a:extLst>
                  <a:ext uri="{28A0092B-C50C-407E-A947-70E740481C1C}">
                    <a14:useLocalDpi xmlns:a14="http://schemas.microsoft.com/office/drawing/2010/main"/>
                  </a:ext>
                </a:extLst>
              </a:blip>
              <a:srcRect/>
              <a:tile tx="-254000" ty="-20320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734082" y="4162202"/>
              <a:ext cx="1828800" cy="1828800"/>
            </a:xfrm>
            <a:prstGeom prst="ellipse">
              <a:avLst/>
            </a:prstGeom>
            <a:blipFill dpi="0" rotWithShape="1">
              <a:blip r:embed="rId11" cstate="screen">
                <a:extLst>
                  <a:ext uri="{28A0092B-C50C-407E-A947-70E740481C1C}">
                    <a14:useLocalDpi xmlns:a14="http://schemas.microsoft.com/office/drawing/2010/main"/>
                  </a:ext>
                </a:extLst>
              </a:blip>
              <a:srcRect/>
              <a:tile tx="-571500" ty="-25400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8982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98074" y="1674542"/>
            <a:ext cx="7344678" cy="3813716"/>
            <a:chOff x="762000" y="1782479"/>
            <a:chExt cx="7344678" cy="3813716"/>
          </a:xfrm>
        </p:grpSpPr>
        <p:sp>
          <p:nvSpPr>
            <p:cNvPr id="42" name="Rounded Rectangle 41"/>
            <p:cNvSpPr/>
            <p:nvPr/>
          </p:nvSpPr>
          <p:spPr>
            <a:xfrm>
              <a:off x="762000" y="2210361"/>
              <a:ext cx="7344678" cy="3385834"/>
            </a:xfrm>
            <a:prstGeom prst="roundRect">
              <a:avLst>
                <a:gd name="adj" fmla="val 9635"/>
              </a:avLst>
            </a:prstGeom>
            <a:gradFill flip="none" rotWithShape="1">
              <a:gsLst>
                <a:gs pos="10000">
                  <a:srgbClr val="F7D9D9"/>
                </a:gs>
                <a:gs pos="100000">
                  <a:schemeClr val="bg1"/>
                </a:gs>
              </a:gsLst>
              <a:lin ang="16200000" scaled="0"/>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b="1" dirty="0">
                  <a:solidFill>
                    <a:schemeClr val="tx1"/>
                  </a:solidFill>
                  <a:latin typeface="Arial"/>
                  <a:cs typeface="Arial"/>
                </a:rPr>
                <a:t>State/Territory Committees &amp; Volunteers</a:t>
              </a:r>
            </a:p>
          </p:txBody>
        </p:sp>
        <p:grpSp>
          <p:nvGrpSpPr>
            <p:cNvPr id="9" name="Group 8"/>
            <p:cNvGrpSpPr/>
            <p:nvPr/>
          </p:nvGrpSpPr>
          <p:grpSpPr>
            <a:xfrm>
              <a:off x="1371600" y="1802050"/>
              <a:ext cx="1727117" cy="3074750"/>
              <a:chOff x="1516384" y="1790399"/>
              <a:chExt cx="1727117" cy="3074750"/>
            </a:xfrm>
          </p:grpSpPr>
          <p:sp>
            <p:nvSpPr>
              <p:cNvPr id="3" name="Rounded Rectangle 2"/>
              <p:cNvSpPr/>
              <p:nvPr/>
            </p:nvSpPr>
            <p:spPr>
              <a:xfrm>
                <a:off x="1516384" y="2129120"/>
                <a:ext cx="1727117" cy="2736029"/>
              </a:xfrm>
              <a:prstGeom prst="roundRect">
                <a:avLst>
                  <a:gd name="adj" fmla="val 9635"/>
                </a:avLst>
              </a:prstGeom>
              <a:solidFill>
                <a:srgbClr val="F7D9D9"/>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latin typeface="Arial"/>
                  <a:cs typeface="Arial"/>
                </a:endParaRPr>
              </a:p>
            </p:txBody>
          </p:sp>
          <p:sp>
            <p:nvSpPr>
              <p:cNvPr id="38" name="Oval 37"/>
              <p:cNvSpPr/>
              <p:nvPr/>
            </p:nvSpPr>
            <p:spPr>
              <a:xfrm>
                <a:off x="2034294" y="1790399"/>
                <a:ext cx="691295" cy="691295"/>
              </a:xfrm>
              <a:prstGeom prst="ellipse">
                <a:avLst/>
              </a:prstGeom>
              <a:solidFill>
                <a:srgbClr val="083F9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41" name="Rectangle 40"/>
              <p:cNvSpPr/>
              <p:nvPr/>
            </p:nvSpPr>
            <p:spPr>
              <a:xfrm>
                <a:off x="1522416" y="2522142"/>
                <a:ext cx="1721085" cy="2323713"/>
              </a:xfrm>
              <a:prstGeom prst="rect">
                <a:avLst/>
              </a:prstGeom>
            </p:spPr>
            <p:txBody>
              <a:bodyPr wrap="square">
                <a:spAutoFit/>
              </a:bodyPr>
              <a:lstStyle/>
              <a:p>
                <a:pPr algn="ctr">
                  <a:spcAft>
                    <a:spcPts val="600"/>
                  </a:spcAft>
                </a:pPr>
                <a:r>
                  <a:rPr lang="en-IN" sz="1400" b="1" dirty="0">
                    <a:latin typeface="Arial"/>
                    <a:cs typeface="Arial"/>
                  </a:rPr>
                  <a:t>EMPLOYER OUTREACH</a:t>
                </a:r>
              </a:p>
              <a:p>
                <a:pPr algn="ctr">
                  <a:spcAft>
                    <a:spcPts val="600"/>
                  </a:spcAft>
                </a:pPr>
                <a:r>
                  <a:rPr lang="en-US" sz="1400" dirty="0">
                    <a:latin typeface="Arial"/>
                    <a:cs typeface="Arial"/>
                  </a:rPr>
                  <a:t>Promote a culture where all employers support and value military service through education, recognition, and mediation</a:t>
                </a:r>
              </a:p>
            </p:txBody>
          </p:sp>
          <p:pic>
            <p:nvPicPr>
              <p:cNvPr id="1027" name="Picture 3" descr="C:\Users\MeshelDJ\Desktop\Mock Presentation\Businessma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92302" y="1866236"/>
                <a:ext cx="181309" cy="523782"/>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0" name="Group 9"/>
            <p:cNvGrpSpPr/>
            <p:nvPr/>
          </p:nvGrpSpPr>
          <p:grpSpPr>
            <a:xfrm>
              <a:off x="3505200" y="1790399"/>
              <a:ext cx="1727117" cy="3086401"/>
              <a:chOff x="3683083" y="1790399"/>
              <a:chExt cx="1727117" cy="3086401"/>
            </a:xfrm>
          </p:grpSpPr>
          <p:sp>
            <p:nvSpPr>
              <p:cNvPr id="4" name="Rounded Rectangle 3"/>
              <p:cNvSpPr/>
              <p:nvPr/>
            </p:nvSpPr>
            <p:spPr>
              <a:xfrm>
                <a:off x="3683083" y="2136047"/>
                <a:ext cx="1727117" cy="2740753"/>
              </a:xfrm>
              <a:prstGeom prst="roundRect">
                <a:avLst>
                  <a:gd name="adj" fmla="val 9635"/>
                </a:avLst>
              </a:prstGeom>
              <a:solidFill>
                <a:srgbClr val="F7D9D9"/>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latin typeface="Arial"/>
                  <a:cs typeface="Arial"/>
                </a:endParaRPr>
              </a:p>
            </p:txBody>
          </p:sp>
          <p:sp>
            <p:nvSpPr>
              <p:cNvPr id="39" name="Oval 38"/>
              <p:cNvSpPr/>
              <p:nvPr/>
            </p:nvSpPr>
            <p:spPr>
              <a:xfrm>
                <a:off x="4200992" y="1790399"/>
                <a:ext cx="691295" cy="691295"/>
              </a:xfrm>
              <a:prstGeom prst="ellipse">
                <a:avLst/>
              </a:prstGeom>
              <a:solidFill>
                <a:srgbClr val="083F9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46" name="Rectangle 45"/>
              <p:cNvSpPr/>
              <p:nvPr/>
            </p:nvSpPr>
            <p:spPr>
              <a:xfrm>
                <a:off x="3683083" y="2522141"/>
                <a:ext cx="1727117" cy="2323713"/>
              </a:xfrm>
              <a:prstGeom prst="rect">
                <a:avLst/>
              </a:prstGeom>
            </p:spPr>
            <p:txBody>
              <a:bodyPr wrap="square">
                <a:spAutoFit/>
              </a:bodyPr>
              <a:lstStyle/>
              <a:p>
                <a:pPr algn="ctr">
                  <a:spcAft>
                    <a:spcPts val="600"/>
                  </a:spcAft>
                </a:pPr>
                <a:r>
                  <a:rPr lang="en-IN" sz="1400" b="1" dirty="0">
                    <a:latin typeface="Arial"/>
                    <a:cs typeface="Arial"/>
                  </a:rPr>
                  <a:t>MILITARY OUTREACH</a:t>
                </a:r>
              </a:p>
              <a:p>
                <a:pPr algn="ctr">
                  <a:spcAft>
                    <a:spcPts val="600"/>
                  </a:spcAft>
                </a:pPr>
                <a:r>
                  <a:rPr lang="en-US" sz="1400" dirty="0">
                    <a:latin typeface="Arial"/>
                    <a:cs typeface="Arial"/>
                  </a:rPr>
                  <a:t>Make Service members aware of their rights and responsibilities under the law and the value of employer support and recognition</a:t>
                </a:r>
              </a:p>
            </p:txBody>
          </p:sp>
          <p:pic>
            <p:nvPicPr>
              <p:cNvPr id="1028" name="Picture 4" descr="C:\Users\MeshelDJ\Desktop\Mock Presentation\Soldier.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5181" b="4123"/>
              <a:stretch/>
            </p:blipFill>
            <p:spPr bwMode="auto">
              <a:xfrm>
                <a:off x="4242836" y="1840364"/>
                <a:ext cx="679429" cy="549654"/>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1" name="Group 10"/>
            <p:cNvGrpSpPr/>
            <p:nvPr/>
          </p:nvGrpSpPr>
          <p:grpSpPr>
            <a:xfrm>
              <a:off x="5715000" y="1782479"/>
              <a:ext cx="1766350" cy="3094321"/>
              <a:chOff x="5867400" y="1782479"/>
              <a:chExt cx="1766350" cy="3094321"/>
            </a:xfrm>
          </p:grpSpPr>
          <p:sp>
            <p:nvSpPr>
              <p:cNvPr id="6" name="Rounded Rectangle 5"/>
              <p:cNvSpPr/>
              <p:nvPr/>
            </p:nvSpPr>
            <p:spPr>
              <a:xfrm>
                <a:off x="5867400" y="2140770"/>
                <a:ext cx="1727117" cy="2736030"/>
              </a:xfrm>
              <a:prstGeom prst="roundRect">
                <a:avLst>
                  <a:gd name="adj" fmla="val 9635"/>
                </a:avLst>
              </a:prstGeom>
              <a:solidFill>
                <a:srgbClr val="F7D9D9"/>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latin typeface="Arial"/>
                  <a:cs typeface="Arial"/>
                </a:endParaRPr>
              </a:p>
            </p:txBody>
          </p:sp>
          <p:sp>
            <p:nvSpPr>
              <p:cNvPr id="37" name="Oval 36"/>
              <p:cNvSpPr/>
              <p:nvPr/>
            </p:nvSpPr>
            <p:spPr>
              <a:xfrm>
                <a:off x="6425572" y="1782479"/>
                <a:ext cx="691295" cy="691295"/>
              </a:xfrm>
              <a:prstGeom prst="ellipse">
                <a:avLst/>
              </a:prstGeom>
              <a:solidFill>
                <a:srgbClr val="083F9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48" name="Rectangle 47"/>
              <p:cNvSpPr/>
              <p:nvPr/>
            </p:nvSpPr>
            <p:spPr>
              <a:xfrm>
                <a:off x="5908690" y="2522142"/>
                <a:ext cx="1725060" cy="2108269"/>
              </a:xfrm>
              <a:prstGeom prst="rect">
                <a:avLst/>
              </a:prstGeom>
            </p:spPr>
            <p:txBody>
              <a:bodyPr wrap="square">
                <a:spAutoFit/>
              </a:bodyPr>
              <a:lstStyle/>
              <a:p>
                <a:pPr algn="ctr">
                  <a:spcAft>
                    <a:spcPts val="600"/>
                  </a:spcAft>
                </a:pPr>
                <a:r>
                  <a:rPr lang="en-IN" sz="1400" b="1" dirty="0">
                    <a:latin typeface="Arial"/>
                    <a:cs typeface="Arial"/>
                  </a:rPr>
                  <a:t>OMBUDSMAN SERVICES</a:t>
                </a:r>
              </a:p>
              <a:p>
                <a:pPr algn="ctr">
                  <a:spcAft>
                    <a:spcPts val="600"/>
                  </a:spcAft>
                </a:pPr>
                <a:r>
                  <a:rPr lang="en-US" sz="1400" dirty="0">
                    <a:latin typeface="Arial"/>
                    <a:cs typeface="Arial"/>
                  </a:rPr>
                  <a:t>Provide information and informal, neutral mediation for issues or conflicts between employers and Service members</a:t>
                </a:r>
              </a:p>
            </p:txBody>
          </p:sp>
          <p:grpSp>
            <p:nvGrpSpPr>
              <p:cNvPr id="36" name="Group 4"/>
              <p:cNvGrpSpPr>
                <a:grpSpLocks noChangeAspect="1"/>
              </p:cNvGrpSpPr>
              <p:nvPr/>
            </p:nvGrpSpPr>
            <p:grpSpPr bwMode="auto">
              <a:xfrm>
                <a:off x="6580132" y="1960299"/>
                <a:ext cx="382415" cy="383129"/>
                <a:chOff x="-1748" y="1294"/>
                <a:chExt cx="1604" cy="1607"/>
              </a:xfrm>
              <a:solidFill>
                <a:schemeClr val="bg1"/>
              </a:solidFill>
              <a:effectLst/>
            </p:grpSpPr>
            <p:sp>
              <p:nvSpPr>
                <p:cNvPr id="40" name="Freeform 5"/>
                <p:cNvSpPr>
                  <a:spLocks/>
                </p:cNvSpPr>
                <p:nvPr/>
              </p:nvSpPr>
              <p:spPr bwMode="auto">
                <a:xfrm>
                  <a:off x="-1710" y="1734"/>
                  <a:ext cx="648" cy="1167"/>
                </a:xfrm>
                <a:custGeom>
                  <a:avLst/>
                  <a:gdLst>
                    <a:gd name="T0" fmla="*/ 212 w 273"/>
                    <a:gd name="T1" fmla="*/ 489 h 492"/>
                    <a:gd name="T2" fmla="*/ 181 w 273"/>
                    <a:gd name="T3" fmla="*/ 438 h 492"/>
                    <a:gd name="T4" fmla="*/ 182 w 273"/>
                    <a:gd name="T5" fmla="*/ 356 h 492"/>
                    <a:gd name="T6" fmla="*/ 161 w 273"/>
                    <a:gd name="T7" fmla="*/ 336 h 492"/>
                    <a:gd name="T8" fmla="*/ 63 w 273"/>
                    <a:gd name="T9" fmla="*/ 336 h 492"/>
                    <a:gd name="T10" fmla="*/ 0 w 273"/>
                    <a:gd name="T11" fmla="*/ 273 h 492"/>
                    <a:gd name="T12" fmla="*/ 0 w 273"/>
                    <a:gd name="T13" fmla="*/ 63 h 492"/>
                    <a:gd name="T14" fmla="*/ 59 w 273"/>
                    <a:gd name="T15" fmla="*/ 0 h 492"/>
                    <a:gd name="T16" fmla="*/ 115 w 273"/>
                    <a:gd name="T17" fmla="*/ 63 h 492"/>
                    <a:gd name="T18" fmla="*/ 115 w 273"/>
                    <a:gd name="T19" fmla="*/ 225 h 492"/>
                    <a:gd name="T20" fmla="*/ 137 w 273"/>
                    <a:gd name="T21" fmla="*/ 247 h 492"/>
                    <a:gd name="T22" fmla="*/ 227 w 273"/>
                    <a:gd name="T23" fmla="*/ 247 h 492"/>
                    <a:gd name="T24" fmla="*/ 272 w 273"/>
                    <a:gd name="T25" fmla="*/ 290 h 492"/>
                    <a:gd name="T26" fmla="*/ 272 w 273"/>
                    <a:gd name="T27" fmla="*/ 446 h 492"/>
                    <a:gd name="T28" fmla="*/ 240 w 273"/>
                    <a:gd name="T29" fmla="*/ 490 h 492"/>
                    <a:gd name="T30" fmla="*/ 212 w 273"/>
                    <a:gd name="T31" fmla="*/ 48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492">
                      <a:moveTo>
                        <a:pt x="212" y="489"/>
                      </a:moveTo>
                      <a:cubicBezTo>
                        <a:pt x="190" y="479"/>
                        <a:pt x="181" y="462"/>
                        <a:pt x="181" y="438"/>
                      </a:cubicBezTo>
                      <a:cubicBezTo>
                        <a:pt x="182" y="411"/>
                        <a:pt x="180" y="383"/>
                        <a:pt x="182" y="356"/>
                      </a:cubicBezTo>
                      <a:cubicBezTo>
                        <a:pt x="182" y="340"/>
                        <a:pt x="176" y="336"/>
                        <a:pt x="161" y="336"/>
                      </a:cubicBezTo>
                      <a:cubicBezTo>
                        <a:pt x="128" y="337"/>
                        <a:pt x="96" y="337"/>
                        <a:pt x="63" y="336"/>
                      </a:cubicBezTo>
                      <a:cubicBezTo>
                        <a:pt x="22" y="336"/>
                        <a:pt x="0" y="314"/>
                        <a:pt x="0" y="273"/>
                      </a:cubicBezTo>
                      <a:cubicBezTo>
                        <a:pt x="0" y="203"/>
                        <a:pt x="0" y="133"/>
                        <a:pt x="0" y="63"/>
                      </a:cubicBezTo>
                      <a:cubicBezTo>
                        <a:pt x="0" y="23"/>
                        <a:pt x="22" y="0"/>
                        <a:pt x="59" y="0"/>
                      </a:cubicBezTo>
                      <a:cubicBezTo>
                        <a:pt x="93" y="0"/>
                        <a:pt x="115" y="24"/>
                        <a:pt x="115" y="63"/>
                      </a:cubicBezTo>
                      <a:cubicBezTo>
                        <a:pt x="116" y="117"/>
                        <a:pt x="116" y="171"/>
                        <a:pt x="115" y="225"/>
                      </a:cubicBezTo>
                      <a:cubicBezTo>
                        <a:pt x="115" y="242"/>
                        <a:pt x="119" y="248"/>
                        <a:pt x="137" y="247"/>
                      </a:cubicBezTo>
                      <a:cubicBezTo>
                        <a:pt x="167" y="246"/>
                        <a:pt x="197" y="247"/>
                        <a:pt x="227" y="247"/>
                      </a:cubicBezTo>
                      <a:cubicBezTo>
                        <a:pt x="254" y="247"/>
                        <a:pt x="272" y="263"/>
                        <a:pt x="272" y="290"/>
                      </a:cubicBezTo>
                      <a:cubicBezTo>
                        <a:pt x="273" y="342"/>
                        <a:pt x="273" y="394"/>
                        <a:pt x="272" y="446"/>
                      </a:cubicBezTo>
                      <a:cubicBezTo>
                        <a:pt x="272" y="468"/>
                        <a:pt x="260" y="482"/>
                        <a:pt x="240" y="490"/>
                      </a:cubicBezTo>
                      <a:cubicBezTo>
                        <a:pt x="231" y="492"/>
                        <a:pt x="221" y="491"/>
                        <a:pt x="212" y="4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accent1">
                        <a:lumMod val="50000"/>
                      </a:schemeClr>
                    </a:solidFill>
                    <a:latin typeface="Arial"/>
                    <a:cs typeface="Arial"/>
                  </a:endParaRPr>
                </a:p>
              </p:txBody>
            </p:sp>
            <p:sp>
              <p:nvSpPr>
                <p:cNvPr id="49" name="Freeform 6"/>
                <p:cNvSpPr>
                  <a:spLocks/>
                </p:cNvSpPr>
                <p:nvPr/>
              </p:nvSpPr>
              <p:spPr bwMode="auto">
                <a:xfrm>
                  <a:off x="-830" y="1734"/>
                  <a:ext cx="648" cy="1167"/>
                </a:xfrm>
                <a:custGeom>
                  <a:avLst/>
                  <a:gdLst>
                    <a:gd name="T0" fmla="*/ 29 w 273"/>
                    <a:gd name="T1" fmla="*/ 489 h 492"/>
                    <a:gd name="T2" fmla="*/ 0 w 273"/>
                    <a:gd name="T3" fmla="*/ 436 h 492"/>
                    <a:gd name="T4" fmla="*/ 1 w 273"/>
                    <a:gd name="T5" fmla="*/ 297 h 492"/>
                    <a:gd name="T6" fmla="*/ 51 w 273"/>
                    <a:gd name="T7" fmla="*/ 247 h 492"/>
                    <a:gd name="T8" fmla="*/ 141 w 273"/>
                    <a:gd name="T9" fmla="*/ 247 h 492"/>
                    <a:gd name="T10" fmla="*/ 158 w 273"/>
                    <a:gd name="T11" fmla="*/ 230 h 492"/>
                    <a:gd name="T12" fmla="*/ 157 w 273"/>
                    <a:gd name="T13" fmla="*/ 62 h 492"/>
                    <a:gd name="T14" fmla="*/ 215 w 273"/>
                    <a:gd name="T15" fmla="*/ 0 h 492"/>
                    <a:gd name="T16" fmla="*/ 272 w 273"/>
                    <a:gd name="T17" fmla="*/ 62 h 492"/>
                    <a:gd name="T18" fmla="*/ 272 w 273"/>
                    <a:gd name="T19" fmla="*/ 276 h 492"/>
                    <a:gd name="T20" fmla="*/ 211 w 273"/>
                    <a:gd name="T21" fmla="*/ 336 h 492"/>
                    <a:gd name="T22" fmla="*/ 107 w 273"/>
                    <a:gd name="T23" fmla="*/ 336 h 492"/>
                    <a:gd name="T24" fmla="*/ 90 w 273"/>
                    <a:gd name="T25" fmla="*/ 354 h 492"/>
                    <a:gd name="T26" fmla="*/ 91 w 273"/>
                    <a:gd name="T27" fmla="*/ 439 h 492"/>
                    <a:gd name="T28" fmla="*/ 61 w 273"/>
                    <a:gd name="T29" fmla="*/ 489 h 492"/>
                    <a:gd name="T30" fmla="*/ 29 w 273"/>
                    <a:gd name="T31" fmla="*/ 48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492">
                      <a:moveTo>
                        <a:pt x="29" y="489"/>
                      </a:moveTo>
                      <a:cubicBezTo>
                        <a:pt x="7" y="478"/>
                        <a:pt x="0" y="460"/>
                        <a:pt x="0" y="436"/>
                      </a:cubicBezTo>
                      <a:cubicBezTo>
                        <a:pt x="1" y="390"/>
                        <a:pt x="1" y="343"/>
                        <a:pt x="1" y="297"/>
                      </a:cubicBezTo>
                      <a:cubicBezTo>
                        <a:pt x="1" y="262"/>
                        <a:pt x="17" y="247"/>
                        <a:pt x="51" y="247"/>
                      </a:cubicBezTo>
                      <a:cubicBezTo>
                        <a:pt x="81" y="247"/>
                        <a:pt x="111" y="246"/>
                        <a:pt x="141" y="247"/>
                      </a:cubicBezTo>
                      <a:cubicBezTo>
                        <a:pt x="154" y="248"/>
                        <a:pt x="158" y="243"/>
                        <a:pt x="158" y="230"/>
                      </a:cubicBezTo>
                      <a:cubicBezTo>
                        <a:pt x="157" y="174"/>
                        <a:pt x="157" y="118"/>
                        <a:pt x="157" y="62"/>
                      </a:cubicBezTo>
                      <a:cubicBezTo>
                        <a:pt x="158" y="24"/>
                        <a:pt x="180" y="0"/>
                        <a:pt x="215" y="0"/>
                      </a:cubicBezTo>
                      <a:cubicBezTo>
                        <a:pt x="250" y="0"/>
                        <a:pt x="272" y="23"/>
                        <a:pt x="272" y="62"/>
                      </a:cubicBezTo>
                      <a:cubicBezTo>
                        <a:pt x="273" y="133"/>
                        <a:pt x="273" y="204"/>
                        <a:pt x="272" y="276"/>
                      </a:cubicBezTo>
                      <a:cubicBezTo>
                        <a:pt x="272" y="314"/>
                        <a:pt x="250" y="336"/>
                        <a:pt x="211" y="336"/>
                      </a:cubicBezTo>
                      <a:cubicBezTo>
                        <a:pt x="177" y="337"/>
                        <a:pt x="142" y="337"/>
                        <a:pt x="107" y="336"/>
                      </a:cubicBezTo>
                      <a:cubicBezTo>
                        <a:pt x="94" y="336"/>
                        <a:pt x="90" y="340"/>
                        <a:pt x="90" y="354"/>
                      </a:cubicBezTo>
                      <a:cubicBezTo>
                        <a:pt x="91" y="382"/>
                        <a:pt x="89" y="411"/>
                        <a:pt x="91" y="439"/>
                      </a:cubicBezTo>
                      <a:cubicBezTo>
                        <a:pt x="92" y="463"/>
                        <a:pt x="82" y="479"/>
                        <a:pt x="61" y="489"/>
                      </a:cubicBezTo>
                      <a:cubicBezTo>
                        <a:pt x="50" y="492"/>
                        <a:pt x="40" y="491"/>
                        <a:pt x="29" y="4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accent1">
                        <a:lumMod val="50000"/>
                      </a:schemeClr>
                    </a:solidFill>
                    <a:latin typeface="Arial"/>
                    <a:cs typeface="Arial"/>
                  </a:endParaRPr>
                </a:p>
              </p:txBody>
            </p:sp>
            <p:sp>
              <p:nvSpPr>
                <p:cNvPr id="50" name="Freeform 7"/>
                <p:cNvSpPr>
                  <a:spLocks/>
                </p:cNvSpPr>
                <p:nvPr/>
              </p:nvSpPr>
              <p:spPr bwMode="auto">
                <a:xfrm>
                  <a:off x="-1278" y="1731"/>
                  <a:ext cx="662" cy="254"/>
                </a:xfrm>
                <a:custGeom>
                  <a:avLst/>
                  <a:gdLst>
                    <a:gd name="T0" fmla="*/ 140 w 279"/>
                    <a:gd name="T1" fmla="*/ 106 h 107"/>
                    <a:gd name="T2" fmla="*/ 18 w 279"/>
                    <a:gd name="T3" fmla="*/ 107 h 107"/>
                    <a:gd name="T4" fmla="*/ 1 w 279"/>
                    <a:gd name="T5" fmla="*/ 90 h 107"/>
                    <a:gd name="T6" fmla="*/ 2 w 279"/>
                    <a:gd name="T7" fmla="*/ 48 h 107"/>
                    <a:gd name="T8" fmla="*/ 34 w 279"/>
                    <a:gd name="T9" fmla="*/ 7 h 107"/>
                    <a:gd name="T10" fmla="*/ 91 w 279"/>
                    <a:gd name="T11" fmla="*/ 6 h 107"/>
                    <a:gd name="T12" fmla="*/ 115 w 279"/>
                    <a:gd name="T13" fmla="*/ 31 h 107"/>
                    <a:gd name="T14" fmla="*/ 164 w 279"/>
                    <a:gd name="T15" fmla="*/ 31 h 107"/>
                    <a:gd name="T16" fmla="*/ 188 w 279"/>
                    <a:gd name="T17" fmla="*/ 6 h 107"/>
                    <a:gd name="T18" fmla="*/ 252 w 279"/>
                    <a:gd name="T19" fmla="*/ 9 h 107"/>
                    <a:gd name="T20" fmla="*/ 278 w 279"/>
                    <a:gd name="T21" fmla="*/ 48 h 107"/>
                    <a:gd name="T22" fmla="*/ 278 w 279"/>
                    <a:gd name="T23" fmla="*/ 90 h 107"/>
                    <a:gd name="T24" fmla="*/ 262 w 279"/>
                    <a:gd name="T25" fmla="*/ 107 h 107"/>
                    <a:gd name="T26" fmla="*/ 140 w 279"/>
                    <a:gd name="T27"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9" h="107">
                      <a:moveTo>
                        <a:pt x="140" y="106"/>
                      </a:moveTo>
                      <a:cubicBezTo>
                        <a:pt x="100" y="106"/>
                        <a:pt x="59" y="106"/>
                        <a:pt x="18" y="107"/>
                      </a:cubicBezTo>
                      <a:cubicBezTo>
                        <a:pt x="5" y="107"/>
                        <a:pt x="0" y="103"/>
                        <a:pt x="1" y="90"/>
                      </a:cubicBezTo>
                      <a:cubicBezTo>
                        <a:pt x="3" y="76"/>
                        <a:pt x="1" y="62"/>
                        <a:pt x="2" y="48"/>
                      </a:cubicBezTo>
                      <a:cubicBezTo>
                        <a:pt x="3" y="28"/>
                        <a:pt x="15" y="11"/>
                        <a:pt x="34" y="7"/>
                      </a:cubicBezTo>
                      <a:cubicBezTo>
                        <a:pt x="53" y="2"/>
                        <a:pt x="72" y="4"/>
                        <a:pt x="91" y="6"/>
                      </a:cubicBezTo>
                      <a:cubicBezTo>
                        <a:pt x="104" y="7"/>
                        <a:pt x="108" y="22"/>
                        <a:pt x="115" y="31"/>
                      </a:cubicBezTo>
                      <a:cubicBezTo>
                        <a:pt x="141" y="61"/>
                        <a:pt x="140" y="62"/>
                        <a:pt x="164" y="31"/>
                      </a:cubicBezTo>
                      <a:cubicBezTo>
                        <a:pt x="171" y="21"/>
                        <a:pt x="176" y="6"/>
                        <a:pt x="188" y="6"/>
                      </a:cubicBezTo>
                      <a:cubicBezTo>
                        <a:pt x="209" y="4"/>
                        <a:pt x="231" y="0"/>
                        <a:pt x="252" y="9"/>
                      </a:cubicBezTo>
                      <a:cubicBezTo>
                        <a:pt x="268" y="16"/>
                        <a:pt x="277" y="30"/>
                        <a:pt x="278" y="48"/>
                      </a:cubicBezTo>
                      <a:cubicBezTo>
                        <a:pt x="279" y="62"/>
                        <a:pt x="277" y="76"/>
                        <a:pt x="278" y="90"/>
                      </a:cubicBezTo>
                      <a:cubicBezTo>
                        <a:pt x="279" y="102"/>
                        <a:pt x="276" y="107"/>
                        <a:pt x="262" y="107"/>
                      </a:cubicBezTo>
                      <a:cubicBezTo>
                        <a:pt x="222" y="106"/>
                        <a:pt x="181" y="106"/>
                        <a:pt x="140" y="10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accent1">
                        <a:lumMod val="50000"/>
                      </a:schemeClr>
                    </a:solidFill>
                    <a:latin typeface="Arial"/>
                    <a:cs typeface="Arial"/>
                  </a:endParaRPr>
                </a:p>
              </p:txBody>
            </p:sp>
            <p:sp>
              <p:nvSpPr>
                <p:cNvPr id="51" name="Freeform 8"/>
                <p:cNvSpPr>
                  <a:spLocks/>
                </p:cNvSpPr>
                <p:nvPr/>
              </p:nvSpPr>
              <p:spPr bwMode="auto">
                <a:xfrm>
                  <a:off x="-1122" y="1294"/>
                  <a:ext cx="351" cy="356"/>
                </a:xfrm>
                <a:custGeom>
                  <a:avLst/>
                  <a:gdLst>
                    <a:gd name="T0" fmla="*/ 73 w 148"/>
                    <a:gd name="T1" fmla="*/ 150 h 150"/>
                    <a:gd name="T2" fmla="*/ 0 w 148"/>
                    <a:gd name="T3" fmla="*/ 76 h 150"/>
                    <a:gd name="T4" fmla="*/ 75 w 148"/>
                    <a:gd name="T5" fmla="*/ 1 h 150"/>
                    <a:gd name="T6" fmla="*/ 148 w 148"/>
                    <a:gd name="T7" fmla="*/ 76 h 150"/>
                    <a:gd name="T8" fmla="*/ 73 w 148"/>
                    <a:gd name="T9" fmla="*/ 150 h 150"/>
                  </a:gdLst>
                  <a:ahLst/>
                  <a:cxnLst>
                    <a:cxn ang="0">
                      <a:pos x="T0" y="T1"/>
                    </a:cxn>
                    <a:cxn ang="0">
                      <a:pos x="T2" y="T3"/>
                    </a:cxn>
                    <a:cxn ang="0">
                      <a:pos x="T4" y="T5"/>
                    </a:cxn>
                    <a:cxn ang="0">
                      <a:pos x="T6" y="T7"/>
                    </a:cxn>
                    <a:cxn ang="0">
                      <a:pos x="T8" y="T9"/>
                    </a:cxn>
                  </a:cxnLst>
                  <a:rect l="0" t="0" r="r" b="b"/>
                  <a:pathLst>
                    <a:path w="148" h="150">
                      <a:moveTo>
                        <a:pt x="73" y="150"/>
                      </a:moveTo>
                      <a:cubicBezTo>
                        <a:pt x="32" y="150"/>
                        <a:pt x="0" y="117"/>
                        <a:pt x="0" y="76"/>
                      </a:cubicBezTo>
                      <a:cubicBezTo>
                        <a:pt x="0" y="35"/>
                        <a:pt x="34" y="0"/>
                        <a:pt x="75" y="1"/>
                      </a:cubicBezTo>
                      <a:cubicBezTo>
                        <a:pt x="115" y="2"/>
                        <a:pt x="148" y="36"/>
                        <a:pt x="148" y="76"/>
                      </a:cubicBezTo>
                      <a:cubicBezTo>
                        <a:pt x="148" y="117"/>
                        <a:pt x="115" y="150"/>
                        <a:pt x="73" y="15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accent1">
                        <a:lumMod val="50000"/>
                      </a:schemeClr>
                    </a:solidFill>
                    <a:latin typeface="Arial"/>
                    <a:cs typeface="Arial"/>
                  </a:endParaRPr>
                </a:p>
              </p:txBody>
            </p:sp>
            <p:sp>
              <p:nvSpPr>
                <p:cNvPr id="52" name="Freeform 9"/>
                <p:cNvSpPr>
                  <a:spLocks/>
                </p:cNvSpPr>
                <p:nvPr/>
              </p:nvSpPr>
              <p:spPr bwMode="auto">
                <a:xfrm>
                  <a:off x="-498" y="1297"/>
                  <a:ext cx="354" cy="353"/>
                </a:xfrm>
                <a:custGeom>
                  <a:avLst/>
                  <a:gdLst>
                    <a:gd name="T0" fmla="*/ 73 w 149"/>
                    <a:gd name="T1" fmla="*/ 149 h 149"/>
                    <a:gd name="T2" fmla="*/ 1 w 149"/>
                    <a:gd name="T3" fmla="*/ 75 h 149"/>
                    <a:gd name="T4" fmla="*/ 74 w 149"/>
                    <a:gd name="T5" fmla="*/ 0 h 149"/>
                    <a:gd name="T6" fmla="*/ 149 w 149"/>
                    <a:gd name="T7" fmla="*/ 75 h 149"/>
                    <a:gd name="T8" fmla="*/ 73 w 149"/>
                    <a:gd name="T9" fmla="*/ 149 h 149"/>
                  </a:gdLst>
                  <a:ahLst/>
                  <a:cxnLst>
                    <a:cxn ang="0">
                      <a:pos x="T0" y="T1"/>
                    </a:cxn>
                    <a:cxn ang="0">
                      <a:pos x="T2" y="T3"/>
                    </a:cxn>
                    <a:cxn ang="0">
                      <a:pos x="T4" y="T5"/>
                    </a:cxn>
                    <a:cxn ang="0">
                      <a:pos x="T6" y="T7"/>
                    </a:cxn>
                    <a:cxn ang="0">
                      <a:pos x="T8" y="T9"/>
                    </a:cxn>
                  </a:cxnLst>
                  <a:rect l="0" t="0" r="r" b="b"/>
                  <a:pathLst>
                    <a:path w="149" h="149">
                      <a:moveTo>
                        <a:pt x="73" y="149"/>
                      </a:moveTo>
                      <a:cubicBezTo>
                        <a:pt x="32" y="148"/>
                        <a:pt x="0" y="116"/>
                        <a:pt x="1" y="75"/>
                      </a:cubicBezTo>
                      <a:cubicBezTo>
                        <a:pt x="1" y="34"/>
                        <a:pt x="34" y="0"/>
                        <a:pt x="74" y="0"/>
                      </a:cubicBezTo>
                      <a:cubicBezTo>
                        <a:pt x="116" y="0"/>
                        <a:pt x="149" y="33"/>
                        <a:pt x="149" y="75"/>
                      </a:cubicBezTo>
                      <a:cubicBezTo>
                        <a:pt x="148" y="118"/>
                        <a:pt x="117" y="149"/>
                        <a:pt x="73" y="14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accent1">
                        <a:lumMod val="50000"/>
                      </a:schemeClr>
                    </a:solidFill>
                    <a:latin typeface="Arial"/>
                    <a:cs typeface="Arial"/>
                  </a:endParaRPr>
                </a:p>
              </p:txBody>
            </p:sp>
            <p:sp>
              <p:nvSpPr>
                <p:cNvPr id="53" name="Freeform 10"/>
                <p:cNvSpPr>
                  <a:spLocks/>
                </p:cNvSpPr>
                <p:nvPr/>
              </p:nvSpPr>
              <p:spPr bwMode="auto">
                <a:xfrm>
                  <a:off x="-1748" y="1297"/>
                  <a:ext cx="351" cy="353"/>
                </a:xfrm>
                <a:custGeom>
                  <a:avLst/>
                  <a:gdLst>
                    <a:gd name="T0" fmla="*/ 73 w 148"/>
                    <a:gd name="T1" fmla="*/ 149 h 149"/>
                    <a:gd name="T2" fmla="*/ 0 w 148"/>
                    <a:gd name="T3" fmla="*/ 75 h 149"/>
                    <a:gd name="T4" fmla="*/ 75 w 148"/>
                    <a:gd name="T5" fmla="*/ 0 h 149"/>
                    <a:gd name="T6" fmla="*/ 148 w 148"/>
                    <a:gd name="T7" fmla="*/ 75 h 149"/>
                    <a:gd name="T8" fmla="*/ 73 w 148"/>
                    <a:gd name="T9" fmla="*/ 149 h 149"/>
                  </a:gdLst>
                  <a:ahLst/>
                  <a:cxnLst>
                    <a:cxn ang="0">
                      <a:pos x="T0" y="T1"/>
                    </a:cxn>
                    <a:cxn ang="0">
                      <a:pos x="T2" y="T3"/>
                    </a:cxn>
                    <a:cxn ang="0">
                      <a:pos x="T4" y="T5"/>
                    </a:cxn>
                    <a:cxn ang="0">
                      <a:pos x="T6" y="T7"/>
                    </a:cxn>
                    <a:cxn ang="0">
                      <a:pos x="T8" y="T9"/>
                    </a:cxn>
                  </a:cxnLst>
                  <a:rect l="0" t="0" r="r" b="b"/>
                  <a:pathLst>
                    <a:path w="148" h="149">
                      <a:moveTo>
                        <a:pt x="73" y="149"/>
                      </a:moveTo>
                      <a:cubicBezTo>
                        <a:pt x="31" y="149"/>
                        <a:pt x="0" y="117"/>
                        <a:pt x="0" y="75"/>
                      </a:cubicBezTo>
                      <a:cubicBezTo>
                        <a:pt x="0" y="33"/>
                        <a:pt x="33" y="0"/>
                        <a:pt x="75" y="0"/>
                      </a:cubicBezTo>
                      <a:cubicBezTo>
                        <a:pt x="115" y="1"/>
                        <a:pt x="148" y="34"/>
                        <a:pt x="148" y="75"/>
                      </a:cubicBezTo>
                      <a:cubicBezTo>
                        <a:pt x="147" y="118"/>
                        <a:pt x="116" y="149"/>
                        <a:pt x="73" y="14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accent1">
                        <a:lumMod val="50000"/>
                      </a:schemeClr>
                    </a:solidFill>
                    <a:latin typeface="Arial"/>
                    <a:cs typeface="Arial"/>
                  </a:endParaRPr>
                </a:p>
              </p:txBody>
            </p:sp>
            <p:sp>
              <p:nvSpPr>
                <p:cNvPr id="54" name="Freeform 11"/>
                <p:cNvSpPr>
                  <a:spLocks/>
                </p:cNvSpPr>
                <p:nvPr/>
              </p:nvSpPr>
              <p:spPr bwMode="auto">
                <a:xfrm>
                  <a:off x="-1281" y="2101"/>
                  <a:ext cx="643" cy="88"/>
                </a:xfrm>
                <a:custGeom>
                  <a:avLst/>
                  <a:gdLst>
                    <a:gd name="T0" fmla="*/ 4 w 271"/>
                    <a:gd name="T1" fmla="*/ 37 h 37"/>
                    <a:gd name="T2" fmla="*/ 38 w 271"/>
                    <a:gd name="T3" fmla="*/ 0 h 37"/>
                    <a:gd name="T4" fmla="*/ 249 w 271"/>
                    <a:gd name="T5" fmla="*/ 0 h 37"/>
                    <a:gd name="T6" fmla="*/ 271 w 271"/>
                    <a:gd name="T7" fmla="*/ 1 h 37"/>
                    <a:gd name="T8" fmla="*/ 271 w 271"/>
                    <a:gd name="T9" fmla="*/ 9 h 37"/>
                    <a:gd name="T10" fmla="*/ 244 w 271"/>
                    <a:gd name="T11" fmla="*/ 37 h 37"/>
                    <a:gd name="T12" fmla="*/ 4 w 271"/>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71" h="37">
                      <a:moveTo>
                        <a:pt x="4" y="37"/>
                      </a:moveTo>
                      <a:cubicBezTo>
                        <a:pt x="0" y="0"/>
                        <a:pt x="0" y="0"/>
                        <a:pt x="38" y="0"/>
                      </a:cubicBezTo>
                      <a:cubicBezTo>
                        <a:pt x="108" y="0"/>
                        <a:pt x="179" y="0"/>
                        <a:pt x="249" y="0"/>
                      </a:cubicBezTo>
                      <a:cubicBezTo>
                        <a:pt x="256" y="0"/>
                        <a:pt x="264" y="1"/>
                        <a:pt x="271" y="1"/>
                      </a:cubicBezTo>
                      <a:cubicBezTo>
                        <a:pt x="271" y="4"/>
                        <a:pt x="271" y="6"/>
                        <a:pt x="271" y="9"/>
                      </a:cubicBezTo>
                      <a:cubicBezTo>
                        <a:pt x="271" y="37"/>
                        <a:pt x="271" y="37"/>
                        <a:pt x="244" y="37"/>
                      </a:cubicBezTo>
                      <a:cubicBezTo>
                        <a:pt x="164" y="37"/>
                        <a:pt x="84" y="37"/>
                        <a:pt x="4" y="3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accent1">
                        <a:lumMod val="50000"/>
                      </a:schemeClr>
                    </a:solidFill>
                    <a:latin typeface="Arial"/>
                    <a:cs typeface="Arial"/>
                  </a:endParaRPr>
                </a:p>
              </p:txBody>
            </p:sp>
          </p:grpSp>
        </p:grpSp>
      </p:grpSp>
      <p:sp>
        <p:nvSpPr>
          <p:cNvPr id="27" name="TextBox 26"/>
          <p:cNvSpPr txBox="1"/>
          <p:nvPr/>
        </p:nvSpPr>
        <p:spPr>
          <a:xfrm>
            <a:off x="1623398" y="432375"/>
            <a:ext cx="7139602" cy="584776"/>
          </a:xfrm>
          <a:prstGeom prst="rect">
            <a:avLst/>
          </a:prstGeom>
          <a:noFill/>
        </p:spPr>
        <p:txBody>
          <a:bodyPr wrap="square" rtlCol="0" anchor="ctr" anchorCtr="0">
            <a:spAutoFit/>
          </a:bodyPr>
          <a:lstStyle/>
          <a:p>
            <a:pPr algn="ctr"/>
            <a:r>
              <a:rPr lang="en-US" sz="3200" b="1" dirty="0">
                <a:latin typeface="Arial"/>
                <a:cs typeface="Arial"/>
              </a:rPr>
              <a:t>What Drives ESGR?</a:t>
            </a:r>
          </a:p>
        </p:txBody>
      </p:sp>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
        <p:nvSpPr>
          <p:cNvPr id="29" name="Slide Number Placeholder 6"/>
          <p:cNvSpPr txBox="1">
            <a:spLocks/>
          </p:cNvSpPr>
          <p:nvPr/>
        </p:nvSpPr>
        <p:spPr>
          <a:xfrm>
            <a:off x="4358016" y="6294437"/>
            <a:ext cx="45720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34A1C79-FBC6-C345-AC61-B0E5938383C4}" type="slidenum">
              <a:rPr lang="en-US" sz="1200" smtClean="0">
                <a:solidFill>
                  <a:srgbClr val="FFFFFF"/>
                </a:solidFill>
                <a:latin typeface="Arial"/>
                <a:cs typeface="Arial"/>
              </a:rPr>
              <a:pPr algn="ctr"/>
              <a:t>3</a:t>
            </a:fld>
            <a:endParaRPr lang="en-US" sz="1200" dirty="0">
              <a:solidFill>
                <a:srgbClr val="FFFFFF"/>
              </a:solidFill>
              <a:latin typeface="Arial"/>
              <a:cs typeface="Arial"/>
            </a:endParaRPr>
          </a:p>
        </p:txBody>
      </p:sp>
    </p:spTree>
    <p:extLst>
      <p:ext uri="{BB962C8B-B14F-4D97-AF65-F5344CB8AC3E}">
        <p14:creationId xmlns:p14="http://schemas.microsoft.com/office/powerpoint/2010/main" val="142404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sz="quarter" idx="4294967295"/>
          </p:nvPr>
        </p:nvSpPr>
        <p:spPr bwMode="auto">
          <a:xfrm>
            <a:off x="379413" y="1447800"/>
            <a:ext cx="8382000" cy="3893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marL="0" indent="0">
              <a:spcBef>
                <a:spcPts val="0"/>
              </a:spcBef>
              <a:spcAft>
                <a:spcPts val="600"/>
              </a:spcAft>
              <a:buNone/>
            </a:pPr>
            <a:r>
              <a:rPr lang="en-US" sz="1800" b="0" dirty="0">
                <a:latin typeface="Arial"/>
                <a:cs typeface="Arial"/>
              </a:rPr>
              <a:t>The Uniformed Services Employment </a:t>
            </a:r>
            <a:r>
              <a:rPr lang="en-US" sz="1800" dirty="0">
                <a:latin typeface="Arial"/>
                <a:cs typeface="Arial"/>
              </a:rPr>
              <a:t>and</a:t>
            </a:r>
            <a:r>
              <a:rPr lang="en-US" sz="1800" b="0" dirty="0">
                <a:latin typeface="Arial"/>
                <a:cs typeface="Arial"/>
              </a:rPr>
              <a:t> Reemployment Rights Act (USERRA) is a </a:t>
            </a:r>
            <a:r>
              <a:rPr lang="en-US" sz="1800" dirty="0">
                <a:latin typeface="Arial"/>
                <a:cs typeface="Arial"/>
              </a:rPr>
              <a:t>F</a:t>
            </a:r>
            <a:r>
              <a:rPr lang="en-US" sz="1800" b="0" dirty="0">
                <a:latin typeface="Arial"/>
                <a:cs typeface="Arial"/>
              </a:rPr>
              <a:t>ederal statute that protects Service member and veteran employment rights </a:t>
            </a:r>
            <a:endParaRPr lang="en-US" sz="1800" dirty="0">
              <a:latin typeface="Arial"/>
              <a:cs typeface="Arial"/>
            </a:endParaRPr>
          </a:p>
          <a:p>
            <a:pPr marL="0" indent="0">
              <a:spcBef>
                <a:spcPts val="0"/>
              </a:spcBef>
              <a:spcAft>
                <a:spcPts val="600"/>
              </a:spcAft>
              <a:buNone/>
            </a:pPr>
            <a:r>
              <a:rPr lang="en-US" sz="1800" b="0" dirty="0">
                <a:latin typeface="Arial"/>
                <a:cs typeface="Arial"/>
              </a:rPr>
              <a:t>An employer must not deny </a:t>
            </a:r>
            <a:r>
              <a:rPr lang="en-US" sz="1800" b="1" dirty="0">
                <a:latin typeface="Arial"/>
                <a:cs typeface="Arial"/>
              </a:rPr>
              <a:t>initial employment, reemployment, retention in employment, promotion, or any benefit of employment </a:t>
            </a:r>
            <a:r>
              <a:rPr lang="en-US" sz="1800" b="0" dirty="0">
                <a:latin typeface="Arial"/>
                <a:cs typeface="Arial"/>
              </a:rPr>
              <a:t>to an individual on the basis of his or her membership, application for membership, performance of service, application for service, or obligation for service in the uniformed Services</a:t>
            </a:r>
          </a:p>
          <a:p>
            <a:pPr marL="0" indent="0">
              <a:spcBef>
                <a:spcPts val="0"/>
              </a:spcBef>
              <a:spcAft>
                <a:spcPts val="600"/>
              </a:spcAft>
              <a:buNone/>
            </a:pPr>
            <a:r>
              <a:rPr lang="en-US" sz="1800" b="0" dirty="0">
                <a:latin typeface="Arial"/>
                <a:cs typeface="Arial"/>
              </a:rPr>
              <a:t>Among other things, under certain conditions, USERRA:</a:t>
            </a:r>
          </a:p>
          <a:p>
            <a:pPr marL="230188" lvl="1" indent="-217488">
              <a:spcBef>
                <a:spcPts val="0"/>
              </a:spcBef>
              <a:spcAft>
                <a:spcPts val="600"/>
              </a:spcAft>
              <a:buFont typeface="Arial"/>
              <a:buChar char="•"/>
            </a:pPr>
            <a:r>
              <a:rPr lang="en-US" sz="1600" b="0" dirty="0">
                <a:latin typeface="Arial"/>
                <a:cs typeface="Arial"/>
              </a:rPr>
              <a:t>Requires employers to put individuals back to work in their civilian jobs after military service</a:t>
            </a:r>
          </a:p>
          <a:p>
            <a:pPr marL="230188" lvl="1" indent="-217488">
              <a:spcBef>
                <a:spcPts val="0"/>
              </a:spcBef>
              <a:spcAft>
                <a:spcPts val="600"/>
              </a:spcAft>
              <a:buFont typeface="Arial"/>
              <a:buChar char="•"/>
            </a:pPr>
            <a:r>
              <a:rPr lang="en-US" sz="1600" dirty="0">
                <a:latin typeface="Arial"/>
                <a:cs typeface="Arial"/>
              </a:rPr>
              <a:t>Restores employees who engage in military service to the </a:t>
            </a:r>
            <a:r>
              <a:rPr lang="en-US" sz="1600" b="1" dirty="0">
                <a:latin typeface="Arial"/>
                <a:cs typeface="Arial"/>
              </a:rPr>
              <a:t>same level of seniority, status, and pay</a:t>
            </a:r>
            <a:r>
              <a:rPr lang="en-US" sz="1600" dirty="0">
                <a:latin typeface="Arial"/>
                <a:cs typeface="Arial"/>
              </a:rPr>
              <a:t> ordinarily attained if they were not called up for military service</a:t>
            </a:r>
          </a:p>
          <a:p>
            <a:pPr marL="230188" lvl="1" indent="-217488">
              <a:spcBef>
                <a:spcPts val="0"/>
              </a:spcBef>
              <a:spcAft>
                <a:spcPts val="600"/>
              </a:spcAft>
              <a:buFont typeface="Arial"/>
              <a:buChar char="•"/>
            </a:pPr>
            <a:r>
              <a:rPr lang="en-US" sz="1600" dirty="0">
                <a:latin typeface="Arial"/>
                <a:cs typeface="Arial"/>
              </a:rPr>
              <a:t>Protects Service members from discrimination in the workplace based on their military service or affiliation</a:t>
            </a:r>
            <a:endParaRPr lang="en-US" sz="1400" dirty="0">
              <a:latin typeface="Arial"/>
              <a:cs typeface="Arial"/>
            </a:endParaRPr>
          </a:p>
        </p:txBody>
      </p:sp>
      <p:sp>
        <p:nvSpPr>
          <p:cNvPr id="3" name="Rectangle 2"/>
          <p:cNvSpPr/>
          <p:nvPr/>
        </p:nvSpPr>
        <p:spPr>
          <a:xfrm>
            <a:off x="377826" y="5341174"/>
            <a:ext cx="8383587" cy="461665"/>
          </a:xfrm>
          <a:prstGeom prst="rect">
            <a:avLst/>
          </a:prstGeom>
        </p:spPr>
        <p:txBody>
          <a:bodyPr wrap="square" anchor="ctr">
            <a:spAutoFit/>
          </a:bodyPr>
          <a:lstStyle/>
          <a:p>
            <a:pPr indent="-57150">
              <a:spcBef>
                <a:spcPct val="25000"/>
              </a:spcBef>
              <a:defRPr/>
            </a:pPr>
            <a:r>
              <a:rPr lang="fr-BE" sz="1200" kern="0" dirty="0">
                <a:solidFill>
                  <a:srgbClr val="000000"/>
                </a:solidFill>
                <a:latin typeface="Arial" panose="020B0604020202020204" pitchFamily="34" charset="0"/>
                <a:cs typeface="Arial" panose="020B0604020202020204" pitchFamily="34" charset="0"/>
              </a:rPr>
              <a:t>*National Guard Service members called to duty on state active </a:t>
            </a:r>
            <a:r>
              <a:rPr lang="fr-BE" sz="1200" kern="0" dirty="0" err="1">
                <a:solidFill>
                  <a:srgbClr val="000000"/>
                </a:solidFill>
                <a:latin typeface="Arial" panose="020B0604020202020204" pitchFamily="34" charset="0"/>
                <a:cs typeface="Arial" panose="020B0604020202020204" pitchFamily="34" charset="0"/>
              </a:rPr>
              <a:t>duty</a:t>
            </a:r>
            <a:r>
              <a:rPr lang="fr-BE" sz="1200" kern="0" dirty="0">
                <a:solidFill>
                  <a:srgbClr val="000000"/>
                </a:solidFill>
                <a:latin typeface="Arial" panose="020B0604020202020204" pitchFamily="34" charset="0"/>
                <a:cs typeface="Arial" panose="020B0604020202020204" pitchFamily="34" charset="0"/>
              </a:rPr>
              <a:t> orders (for floods, fires, etc.) are protected under state-level statutes, not Federal USERRA protections.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
        <p:nvSpPr>
          <p:cNvPr id="7" name="Slide Number Placeholder 6"/>
          <p:cNvSpPr txBox="1">
            <a:spLocks/>
          </p:cNvSpPr>
          <p:nvPr/>
        </p:nvSpPr>
        <p:spPr>
          <a:xfrm>
            <a:off x="4379913" y="6294437"/>
            <a:ext cx="38100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34A1C79-FBC6-C345-AC61-B0E5938383C4}" type="slidenum">
              <a:rPr lang="en-US" sz="1200" smtClean="0">
                <a:solidFill>
                  <a:srgbClr val="FFFFFF"/>
                </a:solidFill>
                <a:latin typeface="Arial"/>
                <a:cs typeface="Arial"/>
              </a:rPr>
              <a:pPr algn="ctr"/>
              <a:t>4</a:t>
            </a:fld>
            <a:endParaRPr lang="en-US" sz="1200" dirty="0">
              <a:solidFill>
                <a:srgbClr val="FFFFFF"/>
              </a:solidFill>
              <a:latin typeface="Arial"/>
              <a:cs typeface="Arial"/>
            </a:endParaRPr>
          </a:p>
        </p:txBody>
      </p:sp>
      <p:sp>
        <p:nvSpPr>
          <p:cNvPr id="8" name="TextBox 7"/>
          <p:cNvSpPr txBox="1"/>
          <p:nvPr/>
        </p:nvSpPr>
        <p:spPr>
          <a:xfrm>
            <a:off x="1623398" y="432375"/>
            <a:ext cx="7139602" cy="584776"/>
          </a:xfrm>
          <a:prstGeom prst="rect">
            <a:avLst/>
          </a:prstGeom>
          <a:noFill/>
        </p:spPr>
        <p:txBody>
          <a:bodyPr wrap="square" rtlCol="0" anchor="ctr" anchorCtr="0">
            <a:spAutoFit/>
          </a:bodyPr>
          <a:lstStyle/>
          <a:p>
            <a:pPr algn="ctr"/>
            <a:r>
              <a:rPr lang="en-US" sz="3200" b="1" dirty="0">
                <a:latin typeface="Arial"/>
                <a:cs typeface="Arial"/>
              </a:rPr>
              <a:t>What Protections Do I Have?</a:t>
            </a:r>
          </a:p>
        </p:txBody>
      </p:sp>
    </p:spTree>
    <p:extLst>
      <p:ext uri="{BB962C8B-B14F-4D97-AF65-F5344CB8AC3E}">
        <p14:creationId xmlns:p14="http://schemas.microsoft.com/office/powerpoint/2010/main" val="1872086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txBox="1">
            <a:spLocks/>
          </p:cNvSpPr>
          <p:nvPr/>
        </p:nvSpPr>
        <p:spPr>
          <a:xfrm>
            <a:off x="4379913" y="6294437"/>
            <a:ext cx="38100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34A1C79-FBC6-C345-AC61-B0E5938383C4}" type="slidenum">
              <a:rPr lang="en-US" sz="1200" smtClean="0">
                <a:solidFill>
                  <a:srgbClr val="FFFFFF"/>
                </a:solidFill>
                <a:latin typeface="Arial"/>
                <a:cs typeface="Arial"/>
              </a:rPr>
              <a:pPr algn="ctr"/>
              <a:t>5</a:t>
            </a:fld>
            <a:endParaRPr lang="en-US" sz="1200" dirty="0">
              <a:solidFill>
                <a:srgbClr val="FFFFFF"/>
              </a:solidFill>
              <a:latin typeface="Arial"/>
              <a:cs typeface="Aria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
        <p:nvSpPr>
          <p:cNvPr id="7" name="TextBox 6"/>
          <p:cNvSpPr txBox="1"/>
          <p:nvPr/>
        </p:nvSpPr>
        <p:spPr>
          <a:xfrm>
            <a:off x="1623398" y="432375"/>
            <a:ext cx="7139602" cy="584776"/>
          </a:xfrm>
          <a:prstGeom prst="rect">
            <a:avLst/>
          </a:prstGeom>
          <a:noFill/>
        </p:spPr>
        <p:txBody>
          <a:bodyPr wrap="square" rtlCol="0" anchor="ctr" anchorCtr="0">
            <a:spAutoFit/>
          </a:bodyPr>
          <a:lstStyle/>
          <a:p>
            <a:pPr algn="ctr"/>
            <a:r>
              <a:rPr lang="en-US" sz="3200" b="1" dirty="0">
                <a:latin typeface="Arial"/>
                <a:cs typeface="Arial"/>
              </a:rPr>
              <a:t>What Are My Requirements?</a:t>
            </a:r>
          </a:p>
        </p:txBody>
      </p:sp>
      <p:grpSp>
        <p:nvGrpSpPr>
          <p:cNvPr id="2" name="Group 1"/>
          <p:cNvGrpSpPr/>
          <p:nvPr/>
        </p:nvGrpSpPr>
        <p:grpSpPr>
          <a:xfrm>
            <a:off x="379415" y="1603935"/>
            <a:ext cx="8387596" cy="3954929"/>
            <a:chOff x="379415" y="1603935"/>
            <a:chExt cx="8387596" cy="3954929"/>
          </a:xfrm>
        </p:grpSpPr>
        <p:sp>
          <p:nvSpPr>
            <p:cNvPr id="9" name="Content Placeholder 2"/>
            <p:cNvSpPr txBox="1">
              <a:spLocks/>
            </p:cNvSpPr>
            <p:nvPr/>
          </p:nvSpPr>
          <p:spPr>
            <a:xfrm>
              <a:off x="379415" y="1603935"/>
              <a:ext cx="3963986" cy="3954929"/>
            </a:xfrm>
            <a:prstGeom prst="rect">
              <a:avLst/>
            </a:prstGeom>
            <a:noFill/>
            <a:ln w="25400" cmpd="sng">
              <a:solidFill>
                <a:schemeClr val="tx1"/>
              </a:solidFill>
            </a:ln>
            <a:effectLst>
              <a:softEdge rad="127000"/>
            </a:effectLst>
          </p:spPr>
          <p:txBody>
            <a:bodyPr wrap="square" anchor="ctr">
              <a:spAutoFit/>
            </a:bodyPr>
            <a:lstStyle/>
            <a:p>
              <a:pPr marL="0" indent="0">
                <a:spcAft>
                  <a:spcPts val="600"/>
                </a:spcAft>
                <a:buNone/>
              </a:pPr>
              <a:r>
                <a:rPr lang="en-US" b="1" kern="1200" dirty="0">
                  <a:latin typeface="Arial" panose="020B0604020202020204" pitchFamily="34" charset="0"/>
                  <a:cs typeface="Arial" panose="020B0604020202020204" pitchFamily="34" charset="0"/>
                </a:rPr>
                <a:t>You must</a:t>
              </a:r>
              <a:r>
                <a:rPr lang="mr-IN" b="1" kern="1200" dirty="0">
                  <a:latin typeface="Arial" panose="020B0604020202020204" pitchFamily="34" charset="0"/>
                  <a:cs typeface="Arial" panose="020B0604020202020204" pitchFamily="34" charset="0"/>
                </a:rPr>
                <a:t>…</a:t>
              </a:r>
              <a:endParaRPr lang="en-US" b="1" kern="1200" dirty="0">
                <a:latin typeface="Arial" panose="020B0604020202020204" pitchFamily="34" charset="0"/>
                <a:cs typeface="Arial" panose="020B0604020202020204" pitchFamily="34" charset="0"/>
              </a:endParaRPr>
            </a:p>
            <a:p>
              <a:pPr marL="228600" indent="-228600">
                <a:spcAft>
                  <a:spcPts val="600"/>
                </a:spcAft>
                <a:buFont typeface="Arial"/>
                <a:buChar char="•"/>
                <a:defRPr/>
              </a:pPr>
              <a:r>
                <a:rPr lang="en-US" sz="1600" kern="1200" dirty="0">
                  <a:latin typeface="Arial" panose="020B0604020202020204" pitchFamily="34" charset="0"/>
                  <a:cs typeface="Arial" panose="020B0604020202020204" pitchFamily="34" charset="0"/>
                </a:rPr>
                <a:t>Provide </a:t>
              </a:r>
              <a:r>
                <a:rPr lang="en-US" sz="1600" b="1" kern="1200" dirty="0">
                  <a:latin typeface="Arial" panose="020B0604020202020204" pitchFamily="34" charset="0"/>
                  <a:cs typeface="Arial" panose="020B0604020202020204" pitchFamily="34" charset="0"/>
                </a:rPr>
                <a:t>advanced notice </a:t>
              </a:r>
              <a:r>
                <a:rPr lang="en-US" sz="1600" kern="1200" dirty="0">
                  <a:latin typeface="Arial" panose="020B0604020202020204" pitchFamily="34" charset="0"/>
                  <a:cs typeface="Arial" panose="020B0604020202020204" pitchFamily="34" charset="0"/>
                </a:rPr>
                <a:t>to employer (verbal or written)</a:t>
              </a:r>
            </a:p>
            <a:p>
              <a:pPr marL="228600" indent="-228600">
                <a:spcAft>
                  <a:spcPts val="600"/>
                </a:spcAft>
                <a:buFont typeface="Arial"/>
                <a:buChar char="•"/>
                <a:defRPr/>
              </a:pPr>
              <a:r>
                <a:rPr lang="en-US" sz="1600" kern="1200" dirty="0">
                  <a:latin typeface="Arial" panose="020B0604020202020204" pitchFamily="34" charset="0"/>
                  <a:cs typeface="Arial" panose="020B0604020202020204" pitchFamily="34" charset="0"/>
                </a:rPr>
                <a:t>Leave a </a:t>
              </a:r>
              <a:r>
                <a:rPr lang="en-US" sz="1600" b="1" kern="1200" dirty="0">
                  <a:latin typeface="Arial" panose="020B0604020202020204" pitchFamily="34" charset="0"/>
                  <a:cs typeface="Arial" panose="020B0604020202020204" pitchFamily="34" charset="0"/>
                </a:rPr>
                <a:t>civilian job </a:t>
              </a:r>
              <a:r>
                <a:rPr lang="en-US" sz="1600" kern="1200" dirty="0">
                  <a:latin typeface="Arial" panose="020B0604020202020204" pitchFamily="34" charset="0"/>
                  <a:cs typeface="Arial" panose="020B0604020202020204" pitchFamily="34" charset="0"/>
                </a:rPr>
                <a:t>for fulfillment of military obligations </a:t>
              </a:r>
            </a:p>
            <a:p>
              <a:pPr marL="228600" indent="-228600">
                <a:spcAft>
                  <a:spcPts val="600"/>
                </a:spcAft>
                <a:buFont typeface="Arial"/>
                <a:buChar char="•"/>
                <a:defRPr/>
              </a:pPr>
              <a:r>
                <a:rPr lang="en-US" sz="1600" kern="1200" dirty="0">
                  <a:latin typeface="Arial" panose="020B0604020202020204" pitchFamily="34" charset="0"/>
                  <a:cs typeface="Arial" panose="020B0604020202020204" pitchFamily="34" charset="0"/>
                </a:rPr>
                <a:t>If on extended active duty, receive a qualifying military separation (</a:t>
              </a:r>
              <a:r>
                <a:rPr lang="en-US" sz="1600" b="1" kern="1200" dirty="0">
                  <a:latin typeface="Arial" panose="020B0604020202020204" pitchFamily="34" charset="0"/>
                  <a:cs typeface="Arial" panose="020B0604020202020204" pitchFamily="34" charset="0"/>
                </a:rPr>
                <a:t>serve honorably</a:t>
              </a:r>
              <a:r>
                <a:rPr lang="en-US" sz="1600" kern="1200" dirty="0">
                  <a:latin typeface="Arial" panose="020B0604020202020204" pitchFamily="34" charset="0"/>
                  <a:cs typeface="Arial" panose="020B0604020202020204" pitchFamily="34" charset="0"/>
                </a:rPr>
                <a:t>)</a:t>
              </a:r>
            </a:p>
            <a:p>
              <a:pPr marL="228600" indent="-228600">
                <a:spcAft>
                  <a:spcPts val="600"/>
                </a:spcAft>
                <a:buFont typeface="Arial"/>
                <a:buChar char="•"/>
                <a:defRPr/>
              </a:pPr>
              <a:r>
                <a:rPr lang="en-US" sz="1600" kern="1200" dirty="0">
                  <a:latin typeface="Arial" panose="020B0604020202020204" pitchFamily="34" charset="0"/>
                  <a:cs typeface="Arial" panose="020B0604020202020204" pitchFamily="34" charset="0"/>
                </a:rPr>
                <a:t>Serve for </a:t>
              </a:r>
              <a:r>
                <a:rPr lang="en-US" sz="1600" b="1" kern="1200" dirty="0">
                  <a:latin typeface="Arial" panose="020B0604020202020204" pitchFamily="34" charset="0"/>
                  <a:cs typeface="Arial" panose="020B0604020202020204" pitchFamily="34" charset="0"/>
                </a:rPr>
                <a:t>no more than five cumulative years</a:t>
              </a:r>
              <a:r>
                <a:rPr lang="en-US" sz="1600" kern="1200" dirty="0">
                  <a:latin typeface="Arial" panose="020B0604020202020204" pitchFamily="34" charset="0"/>
                  <a:cs typeface="Arial" panose="020B0604020202020204" pitchFamily="34" charset="0"/>
                </a:rPr>
                <a:t> away from the workplace, excluding exceptions</a:t>
              </a:r>
            </a:p>
            <a:p>
              <a:pPr marL="228600" indent="-228600">
                <a:spcAft>
                  <a:spcPts val="600"/>
                </a:spcAft>
                <a:buFont typeface="Arial"/>
                <a:buChar char="•"/>
                <a:defRPr/>
              </a:pPr>
              <a:r>
                <a:rPr lang="en-US" sz="1600" kern="1200" dirty="0">
                  <a:latin typeface="Arial" panose="020B0604020202020204" pitchFamily="34" charset="0"/>
                  <a:cs typeface="Arial" panose="020B0604020202020204" pitchFamily="34" charset="0"/>
                </a:rPr>
                <a:t>Notify employer of </a:t>
              </a:r>
              <a:r>
                <a:rPr lang="en-US" sz="1600" b="1" kern="1200" dirty="0">
                  <a:latin typeface="Arial" panose="020B0604020202020204" pitchFamily="34" charset="0"/>
                  <a:cs typeface="Arial" panose="020B0604020202020204" pitchFamily="34" charset="0"/>
                </a:rPr>
                <a:t>intent to return to work</a:t>
              </a:r>
              <a:r>
                <a:rPr lang="en-US" sz="1600" kern="1200" dirty="0">
                  <a:latin typeface="Arial" panose="020B0604020202020204" pitchFamily="34" charset="0"/>
                  <a:cs typeface="Arial" panose="020B0604020202020204" pitchFamily="34" charset="0"/>
                </a:rPr>
                <a:t> in accordance with USERRA guidelines</a:t>
              </a:r>
            </a:p>
          </p:txBody>
        </p:sp>
        <p:sp>
          <p:nvSpPr>
            <p:cNvPr id="8" name="Content Placeholder 2"/>
            <p:cNvSpPr txBox="1">
              <a:spLocks/>
            </p:cNvSpPr>
            <p:nvPr/>
          </p:nvSpPr>
          <p:spPr>
            <a:xfrm>
              <a:off x="4800600" y="1827072"/>
              <a:ext cx="3966411" cy="3508653"/>
            </a:xfrm>
            <a:prstGeom prst="rect">
              <a:avLst/>
            </a:prstGeom>
            <a:solidFill>
              <a:srgbClr val="004C97"/>
            </a:solidFill>
            <a:ln w="25400" cmpd="sng">
              <a:noFill/>
            </a:ln>
            <a:effectLst/>
          </p:spPr>
          <p:txBody>
            <a:bodyPr wrap="square" anchor="ctr">
              <a:spAutoFit/>
            </a:bodyPr>
            <a:lstStyle/>
            <a:p>
              <a:pPr marL="0" indent="0" algn="ctr">
                <a:spcAft>
                  <a:spcPts val="600"/>
                </a:spcAft>
                <a:buNone/>
              </a:pPr>
              <a:r>
                <a:rPr lang="en-US" b="1" u="sng" kern="1200" dirty="0">
                  <a:solidFill>
                    <a:schemeClr val="bg1"/>
                  </a:solidFill>
                  <a:latin typeface="Arial" panose="020B0604020202020204" pitchFamily="34" charset="0"/>
                  <a:cs typeface="Arial" panose="020B0604020202020204" pitchFamily="34" charset="0"/>
                </a:rPr>
                <a:t>USERRA Timelines</a:t>
              </a:r>
              <a:endParaRPr lang="en-US" b="1" u="sng" dirty="0">
                <a:solidFill>
                  <a:schemeClr val="bg1"/>
                </a:solidFill>
                <a:latin typeface="Arial" panose="020B0604020202020204" pitchFamily="34" charset="0"/>
                <a:cs typeface="Arial" panose="020B0604020202020204" pitchFamily="34" charset="0"/>
              </a:endParaRPr>
            </a:p>
            <a:p>
              <a:pPr marL="0" indent="0">
                <a:spcAft>
                  <a:spcPts val="600"/>
                </a:spcAft>
                <a:buNone/>
              </a:pPr>
              <a:r>
                <a:rPr lang="en-US" sz="1600" kern="1200" dirty="0">
                  <a:solidFill>
                    <a:schemeClr val="bg1"/>
                  </a:solidFill>
                  <a:latin typeface="Arial" panose="020B0604020202020204" pitchFamily="34" charset="0"/>
                  <a:cs typeface="Arial" panose="020B0604020202020204" pitchFamily="34" charset="0"/>
                </a:rPr>
                <a:t>1-30 Days of Service</a:t>
              </a:r>
            </a:p>
            <a:p>
              <a:pPr marL="346075" indent="-231775">
                <a:spcAft>
                  <a:spcPts val="600"/>
                </a:spcAft>
                <a:buFont typeface="Arial" charset="0"/>
                <a:buChar char="•"/>
              </a:pPr>
              <a:r>
                <a:rPr lang="en-US" sz="1400" kern="1200" dirty="0">
                  <a:solidFill>
                    <a:schemeClr val="bg1"/>
                  </a:solidFill>
                  <a:latin typeface="Arial" panose="020B0604020202020204" pitchFamily="34" charset="0"/>
                  <a:cs typeface="Arial" panose="020B0604020202020204" pitchFamily="34" charset="0"/>
                </a:rPr>
                <a:t>Report back </a:t>
              </a:r>
              <a:r>
                <a:rPr lang="en-US" sz="1400" dirty="0">
                  <a:solidFill>
                    <a:schemeClr val="bg1"/>
                  </a:solidFill>
                  <a:latin typeface="Arial" panose="020B0604020202020204" pitchFamily="34" charset="0"/>
                  <a:cs typeface="Arial" panose="020B0604020202020204" pitchFamily="34" charset="0"/>
                </a:rPr>
                <a:t>to work on the next scheduled work day after safe travel home and eight hours of rest</a:t>
              </a:r>
              <a:endParaRPr lang="en-US" sz="1400" kern="1200" dirty="0">
                <a:solidFill>
                  <a:schemeClr val="bg1"/>
                </a:solidFill>
                <a:latin typeface="Arial" panose="020B0604020202020204" pitchFamily="34" charset="0"/>
                <a:cs typeface="Arial" panose="020B0604020202020204" pitchFamily="34" charset="0"/>
              </a:endParaRPr>
            </a:p>
            <a:p>
              <a:pPr>
                <a:spcAft>
                  <a:spcPts val="600"/>
                </a:spcAft>
                <a:defRPr/>
              </a:pPr>
              <a:r>
                <a:rPr lang="en-US" sz="1600" kern="1200" dirty="0">
                  <a:solidFill>
                    <a:schemeClr val="bg1"/>
                  </a:solidFill>
                  <a:latin typeface="Arial" panose="020B0604020202020204" pitchFamily="34" charset="0"/>
                  <a:cs typeface="Arial" panose="020B0604020202020204" pitchFamily="34" charset="0"/>
                </a:rPr>
                <a:t>31-180 Days of Service</a:t>
              </a:r>
            </a:p>
            <a:p>
              <a:pPr marL="346075" indent="-231775">
                <a:spcAft>
                  <a:spcPts val="600"/>
                </a:spcAft>
                <a:buFont typeface="Arial"/>
                <a:buChar char="•"/>
                <a:defRPr/>
              </a:pPr>
              <a:r>
                <a:rPr lang="en-US" sz="1400" dirty="0">
                  <a:solidFill>
                    <a:schemeClr val="bg1"/>
                  </a:solidFill>
                  <a:latin typeface="Arial" panose="020B0604020202020204" pitchFamily="34" charset="0"/>
                  <a:cs typeface="Arial" panose="020B0604020202020204" pitchFamily="34" charset="0"/>
                </a:rPr>
                <a:t>Submit an application for reemployment within 14 days after release from period of service</a:t>
              </a:r>
            </a:p>
            <a:p>
              <a:pPr>
                <a:spcAft>
                  <a:spcPts val="600"/>
                </a:spcAft>
                <a:defRPr/>
              </a:pPr>
              <a:r>
                <a:rPr lang="en-US" sz="1600" kern="1200" dirty="0">
                  <a:solidFill>
                    <a:schemeClr val="bg1"/>
                  </a:solidFill>
                  <a:latin typeface="Arial" panose="020B0604020202020204" pitchFamily="34" charset="0"/>
                  <a:cs typeface="Arial" panose="020B0604020202020204" pitchFamily="34" charset="0"/>
                </a:rPr>
                <a:t>181+ Days of Service</a:t>
              </a:r>
            </a:p>
            <a:p>
              <a:pPr marL="346075" indent="-223838">
                <a:spcAft>
                  <a:spcPts val="600"/>
                </a:spcAft>
                <a:buFont typeface="Arial"/>
                <a:buChar char="•"/>
                <a:defRPr/>
              </a:pPr>
              <a:r>
                <a:rPr lang="en-US" sz="1400" dirty="0">
                  <a:solidFill>
                    <a:schemeClr val="bg1"/>
                  </a:solidFill>
                  <a:latin typeface="Arial" panose="020B0604020202020204" pitchFamily="34" charset="0"/>
                  <a:cs typeface="Arial" panose="020B0604020202020204" pitchFamily="34" charset="0"/>
                </a:rPr>
                <a:t>Submit an application for reemployment within 90 days after release from period of service</a:t>
              </a:r>
            </a:p>
          </p:txBody>
        </p:sp>
        <p:cxnSp>
          <p:nvCxnSpPr>
            <p:cNvPr id="3" name="Elbow Connector 2"/>
            <p:cNvCxnSpPr>
              <a:stCxn id="9" idx="2"/>
              <a:endCxn id="8" idx="2"/>
            </p:cNvCxnSpPr>
            <p:nvPr/>
          </p:nvCxnSpPr>
          <p:spPr>
            <a:xfrm rot="5400000" flipH="1" flipV="1">
              <a:off x="4461037" y="3236096"/>
              <a:ext cx="223139" cy="4422398"/>
            </a:xfrm>
            <a:prstGeom prst="bentConnector3">
              <a:avLst>
                <a:gd name="adj1" fmla="val -102447"/>
              </a:avLst>
            </a:prstGeom>
            <a:ln w="50800">
              <a:solidFill>
                <a:srgbClr val="004C97"/>
              </a:solidFill>
              <a:tailEnd type="triangle" w="lg"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2107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
        <p:nvSpPr>
          <p:cNvPr id="2" name="TextBox 1"/>
          <p:cNvSpPr txBox="1"/>
          <p:nvPr/>
        </p:nvSpPr>
        <p:spPr>
          <a:xfrm>
            <a:off x="1623398" y="447764"/>
            <a:ext cx="7139602" cy="553998"/>
          </a:xfrm>
          <a:prstGeom prst="rect">
            <a:avLst/>
          </a:prstGeom>
          <a:noFill/>
        </p:spPr>
        <p:txBody>
          <a:bodyPr wrap="square" rtlCol="0" anchor="ctr" anchorCtr="0">
            <a:spAutoFit/>
          </a:bodyPr>
          <a:lstStyle/>
          <a:p>
            <a:pPr algn="ctr"/>
            <a:r>
              <a:rPr lang="en-US" sz="3000" b="1" dirty="0">
                <a:latin typeface="Arial"/>
                <a:cs typeface="Arial"/>
              </a:rPr>
              <a:t>How Can I Recognize My Employer?</a:t>
            </a:r>
          </a:p>
        </p:txBody>
      </p:sp>
      <p:sp>
        <p:nvSpPr>
          <p:cNvPr id="5" name="Rectangle 4"/>
          <p:cNvSpPr/>
          <p:nvPr/>
        </p:nvSpPr>
        <p:spPr>
          <a:xfrm>
            <a:off x="455613" y="1319242"/>
            <a:ext cx="8229600" cy="4524316"/>
          </a:xfrm>
          <a:prstGeom prst="rect">
            <a:avLst/>
          </a:prstGeom>
        </p:spPr>
        <p:txBody>
          <a:bodyPr wrap="square" anchor="ctr">
            <a:spAutoFit/>
          </a:bodyPr>
          <a:lstStyle/>
          <a:p>
            <a:pPr marL="233363" indent="-233363">
              <a:spcAft>
                <a:spcPts val="600"/>
              </a:spcAft>
              <a:buFont typeface="Arial"/>
              <a:buChar char="•"/>
            </a:pPr>
            <a:r>
              <a:rPr lang="en-US" sz="2000" dirty="0">
                <a:latin typeface="Arial"/>
                <a:cs typeface="Arial"/>
              </a:rPr>
              <a:t>Employer awards</a:t>
            </a:r>
          </a:p>
          <a:p>
            <a:pPr marL="461963" lvl="1" indent="-234950">
              <a:spcAft>
                <a:spcPts val="600"/>
              </a:spcAft>
              <a:buFont typeface="Courier New"/>
              <a:buChar char="o"/>
            </a:pPr>
            <a:r>
              <a:rPr lang="en-US" dirty="0">
                <a:latin typeface="Arial"/>
                <a:cs typeface="Arial"/>
              </a:rPr>
              <a:t>Patriot Award / Spouse Patriot Award</a:t>
            </a:r>
          </a:p>
          <a:p>
            <a:pPr marL="461963" lvl="1" indent="-234950">
              <a:spcAft>
                <a:spcPts val="600"/>
              </a:spcAft>
              <a:buFont typeface="Courier New"/>
              <a:buChar char="o"/>
            </a:pPr>
            <a:r>
              <a:rPr lang="en-US" dirty="0">
                <a:latin typeface="Arial"/>
                <a:cs typeface="Arial"/>
              </a:rPr>
              <a:t>Above and Beyond Award</a:t>
            </a:r>
          </a:p>
          <a:p>
            <a:pPr marL="461963" lvl="1" indent="-234950">
              <a:spcAft>
                <a:spcPts val="600"/>
              </a:spcAft>
              <a:buFont typeface="Courier New"/>
              <a:buChar char="o"/>
            </a:pPr>
            <a:r>
              <a:rPr lang="en-US" dirty="0">
                <a:latin typeface="Arial"/>
                <a:cs typeface="Arial"/>
              </a:rPr>
              <a:t>Pro Patria Award</a:t>
            </a:r>
          </a:p>
          <a:p>
            <a:pPr marL="461963" lvl="1" indent="-234950">
              <a:spcAft>
                <a:spcPts val="600"/>
              </a:spcAft>
              <a:buFont typeface="Courier New"/>
              <a:buChar char="o"/>
            </a:pPr>
            <a:r>
              <a:rPr lang="en-US" dirty="0">
                <a:latin typeface="Arial"/>
                <a:cs typeface="Arial"/>
              </a:rPr>
              <a:t>Seven Seals Award</a:t>
            </a:r>
          </a:p>
          <a:p>
            <a:pPr marL="461963" lvl="1" indent="-234950">
              <a:spcAft>
                <a:spcPts val="600"/>
              </a:spcAft>
              <a:buFont typeface="Courier New"/>
              <a:buChar char="o"/>
            </a:pPr>
            <a:r>
              <a:rPr lang="en-US" dirty="0">
                <a:latin typeface="Arial"/>
                <a:cs typeface="Arial"/>
              </a:rPr>
              <a:t>Secretary of Defense Employer Support Freedom Award</a:t>
            </a:r>
          </a:p>
          <a:p>
            <a:pPr marL="463550" lvl="1" indent="-233363">
              <a:spcAft>
                <a:spcPts val="600"/>
              </a:spcAft>
              <a:buFont typeface="Courier New"/>
              <a:buChar char="o"/>
            </a:pPr>
            <a:r>
              <a:rPr lang="en-US" dirty="0">
                <a:latin typeface="Arial"/>
                <a:cs typeface="Arial"/>
              </a:rPr>
              <a:t>Extraordinary Employer Support Award</a:t>
            </a:r>
          </a:p>
          <a:p>
            <a:pPr marL="233363" indent="-233363">
              <a:spcAft>
                <a:spcPts val="600"/>
              </a:spcAft>
              <a:buFont typeface="Arial"/>
              <a:buChar char="•"/>
            </a:pPr>
            <a:r>
              <a:rPr lang="en-US" sz="2000" dirty="0">
                <a:latin typeface="Arial"/>
                <a:cs typeface="Arial"/>
              </a:rPr>
              <a:t>Statements of Support</a:t>
            </a:r>
          </a:p>
          <a:p>
            <a:pPr marL="463550" lvl="1" indent="-233363">
              <a:buFont typeface="Courier New"/>
              <a:buChar char="o"/>
            </a:pPr>
            <a:r>
              <a:rPr lang="en-US" dirty="0">
                <a:latin typeface="Arial"/>
                <a:cs typeface="Arial"/>
              </a:rPr>
              <a:t>Non-binding agreement to support employees’ military </a:t>
            </a:r>
          </a:p>
          <a:p>
            <a:pPr marL="463550" lvl="1">
              <a:spcAft>
                <a:spcPts val="600"/>
              </a:spcAft>
            </a:pPr>
            <a:r>
              <a:rPr lang="en-US" dirty="0">
                <a:latin typeface="Arial"/>
                <a:cs typeface="Arial"/>
              </a:rPr>
              <a:t>service</a:t>
            </a:r>
          </a:p>
          <a:p>
            <a:pPr marL="463550" lvl="1" indent="-233363">
              <a:spcAft>
                <a:spcPts val="600"/>
              </a:spcAft>
              <a:buFont typeface="Courier New"/>
              <a:buChar char="o"/>
            </a:pPr>
            <a:r>
              <a:rPr lang="en-US" dirty="0">
                <a:latin typeface="Arial"/>
                <a:cs typeface="Arial"/>
              </a:rPr>
              <a:t>Fortune 500 engagement at the national level</a:t>
            </a:r>
          </a:p>
          <a:p>
            <a:pPr marL="463550" lvl="1" indent="-233363">
              <a:buFont typeface="Courier New"/>
              <a:buChar char="o"/>
            </a:pPr>
            <a:r>
              <a:rPr lang="en-US" dirty="0">
                <a:latin typeface="Arial"/>
                <a:cs typeface="Arial"/>
              </a:rPr>
              <a:t>Small business and local agency engagement at the</a:t>
            </a:r>
          </a:p>
          <a:p>
            <a:pPr marL="463550" lvl="1">
              <a:spcAft>
                <a:spcPts val="600"/>
              </a:spcAft>
            </a:pPr>
            <a:r>
              <a:rPr lang="en-US" dirty="0">
                <a:latin typeface="Arial"/>
                <a:cs typeface="Arial"/>
              </a:rPr>
              <a:t>state/territory level</a:t>
            </a:r>
          </a:p>
        </p:txBody>
      </p:sp>
      <p:sp>
        <p:nvSpPr>
          <p:cNvPr id="7" name="Slide Number Placeholder 6"/>
          <p:cNvSpPr txBox="1">
            <a:spLocks/>
          </p:cNvSpPr>
          <p:nvPr/>
        </p:nvSpPr>
        <p:spPr>
          <a:xfrm>
            <a:off x="4358016" y="6294437"/>
            <a:ext cx="45720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34A1C79-FBC6-C345-AC61-B0E5938383C4}" type="slidenum">
              <a:rPr lang="en-US" sz="1200" smtClean="0">
                <a:solidFill>
                  <a:srgbClr val="FFFFFF"/>
                </a:solidFill>
                <a:latin typeface="Arial"/>
                <a:cs typeface="Arial"/>
              </a:rPr>
              <a:pPr algn="ctr"/>
              <a:t>6</a:t>
            </a:fld>
            <a:endParaRPr lang="en-US" sz="1200" dirty="0">
              <a:solidFill>
                <a:srgbClr val="FFFFFF"/>
              </a:solidFill>
              <a:latin typeface="Arial"/>
              <a:cs typeface="Arial"/>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9425" y="1219200"/>
            <a:ext cx="1698575" cy="1371600"/>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11869" y="1825330"/>
            <a:ext cx="1371600" cy="1832270"/>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13613" y="4038600"/>
            <a:ext cx="1371600" cy="1786538"/>
          </a:xfrm>
          <a:prstGeom prst="rect">
            <a:avLst/>
          </a:prstGeom>
          <a:ln>
            <a:solidFill>
              <a:schemeClr val="bg1">
                <a:lumMod val="50000"/>
              </a:schemeClr>
            </a:solidFill>
          </a:ln>
        </p:spPr>
      </p:pic>
    </p:spTree>
    <p:extLst>
      <p:ext uri="{BB962C8B-B14F-4D97-AF65-F5344CB8AC3E}">
        <p14:creationId xmlns:p14="http://schemas.microsoft.com/office/powerpoint/2010/main" val="1109218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txBox="1">
            <a:spLocks/>
          </p:cNvSpPr>
          <p:nvPr/>
        </p:nvSpPr>
        <p:spPr>
          <a:xfrm>
            <a:off x="4379913" y="6294437"/>
            <a:ext cx="38100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34A1C79-FBC6-C345-AC61-B0E5938383C4}" type="slidenum">
              <a:rPr lang="en-US" sz="1200" smtClean="0">
                <a:solidFill>
                  <a:srgbClr val="FFFFFF"/>
                </a:solidFill>
                <a:latin typeface="Arial"/>
                <a:cs typeface="Arial"/>
              </a:rPr>
              <a:pPr algn="ctr"/>
              <a:t>7</a:t>
            </a:fld>
            <a:endParaRPr lang="en-US" sz="1200" dirty="0">
              <a:solidFill>
                <a:srgbClr val="FFFFFF"/>
              </a:solidFill>
              <a:latin typeface="Arial"/>
              <a:cs typeface="Aria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
        <p:nvSpPr>
          <p:cNvPr id="7" name="TextBox 6"/>
          <p:cNvSpPr txBox="1"/>
          <p:nvPr/>
        </p:nvSpPr>
        <p:spPr>
          <a:xfrm>
            <a:off x="1623398" y="432375"/>
            <a:ext cx="7139602" cy="584776"/>
          </a:xfrm>
          <a:prstGeom prst="rect">
            <a:avLst/>
          </a:prstGeom>
          <a:noFill/>
        </p:spPr>
        <p:txBody>
          <a:bodyPr wrap="square" rtlCol="0" anchor="ctr" anchorCtr="0">
            <a:spAutoFit/>
          </a:bodyPr>
          <a:lstStyle/>
          <a:p>
            <a:pPr algn="ctr"/>
            <a:r>
              <a:rPr lang="en-US" sz="3200" b="1" dirty="0">
                <a:latin typeface="Arial"/>
                <a:cs typeface="Arial"/>
              </a:rPr>
              <a:t>What’s The Bottom Line?</a:t>
            </a:r>
          </a:p>
        </p:txBody>
      </p:sp>
      <p:sp>
        <p:nvSpPr>
          <p:cNvPr id="8" name="TextBox 7"/>
          <p:cNvSpPr txBox="1">
            <a:spLocks noChangeArrowheads="1"/>
          </p:cNvSpPr>
          <p:nvPr/>
        </p:nvSpPr>
        <p:spPr>
          <a:xfrm>
            <a:off x="381000" y="1334631"/>
            <a:ext cx="8382000" cy="4493538"/>
          </a:xfrm>
          <a:prstGeom prst="rect">
            <a:avLst/>
          </a:prstGeom>
        </p:spPr>
        <p:txBody>
          <a:bodyPr vert="horz" wrap="square" lIns="91440" tIns="45720" rIns="91440" bIns="45720" rtlCol="0" anchor="ctr">
            <a:spAutoFit/>
          </a:bodyPr>
          <a:lstStyle/>
          <a:p>
            <a:pPr marL="228600" indent="-228600">
              <a:spcAft>
                <a:spcPts val="600"/>
              </a:spcAft>
              <a:buFont typeface="Arial"/>
              <a:buChar char="•"/>
              <a:defRPr/>
            </a:pPr>
            <a:r>
              <a:rPr lang="en-US" kern="1200" dirty="0">
                <a:latin typeface="Arial" panose="020B0604020202020204" pitchFamily="34" charset="0"/>
                <a:cs typeface="Arial" panose="020B0604020202020204" pitchFamily="34" charset="0"/>
              </a:rPr>
              <a:t>Notify your employer of your military service </a:t>
            </a:r>
            <a:r>
              <a:rPr lang="en-US" b="1" kern="1200" dirty="0">
                <a:latin typeface="Arial" panose="020B0604020202020204" pitchFamily="34" charset="0"/>
                <a:cs typeface="Arial" panose="020B0604020202020204" pitchFamily="34" charset="0"/>
              </a:rPr>
              <a:t>as early as possible</a:t>
            </a:r>
          </a:p>
          <a:p>
            <a:pPr marL="228600" marR="0" lvl="0" indent="-228600" algn="l" defTabSz="914400" rtl="0" eaLnBrk="1" fontAlgn="auto" latinLnBrk="0" hangingPunct="1">
              <a:spcAft>
                <a:spcPts val="600"/>
              </a:spcAft>
              <a:buClrTx/>
              <a:buSzTx/>
              <a:buFont typeface="Arial"/>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Understand your rights and responsibilities</a:t>
            </a:r>
          </a:p>
          <a:p>
            <a:pPr marL="228600" indent="-228600">
              <a:spcAft>
                <a:spcPts val="600"/>
              </a:spcAft>
              <a:buFont typeface="Arial"/>
              <a:buChar char="•"/>
              <a:defRPr/>
            </a:pPr>
            <a:r>
              <a:rPr lang="en-US" b="1" kern="1200" dirty="0">
                <a:latin typeface="Arial" panose="020B0604020202020204" pitchFamily="34" charset="0"/>
                <a:cs typeface="Arial" panose="020B0604020202020204" pitchFamily="34" charset="0"/>
              </a:rPr>
              <a:t>Communicate, communicate, communicate </a:t>
            </a:r>
          </a:p>
          <a:p>
            <a:pPr marL="512763" lvl="1" indent="-285750">
              <a:spcAft>
                <a:spcPts val="600"/>
              </a:spcAft>
              <a:buFont typeface="Courier New"/>
              <a:buChar char="o"/>
              <a:defRPr/>
            </a:pPr>
            <a:r>
              <a:rPr lang="en-US" sz="1600" kern="1200" dirty="0">
                <a:latin typeface="Arial" panose="020B0604020202020204" pitchFamily="34" charset="0"/>
                <a:cs typeface="Arial" panose="020B0604020202020204" pitchFamily="34" charset="0"/>
              </a:rPr>
              <a:t>Maintain open communication with your supervisor and human resources personnel </a:t>
            </a:r>
            <a:r>
              <a:rPr lang="en-US" sz="1600" dirty="0">
                <a:latin typeface="Arial" panose="020B0604020202020204" pitchFamily="34" charset="0"/>
                <a:cs typeface="Arial" panose="020B0604020202020204" pitchFamily="34" charset="0"/>
              </a:rPr>
              <a:t>regarding your military</a:t>
            </a:r>
            <a:r>
              <a:rPr lang="en-US" sz="1600" kern="1200" dirty="0">
                <a:latin typeface="Arial" panose="020B0604020202020204" pitchFamily="34" charset="0"/>
                <a:cs typeface="Arial" panose="020B0604020202020204" pitchFamily="34" charset="0"/>
              </a:rPr>
              <a:t> obligations</a:t>
            </a:r>
          </a:p>
          <a:p>
            <a:pPr marL="512763" lvl="1" indent="-285750">
              <a:spcAft>
                <a:spcPts val="600"/>
              </a:spcAft>
              <a:buFont typeface="Courier New"/>
              <a:buChar char="o"/>
              <a:defRPr/>
            </a:pPr>
            <a:r>
              <a:rPr lang="en-US" sz="1600" kern="1200" dirty="0">
                <a:latin typeface="Arial" panose="020B0604020202020204" pitchFamily="34" charset="0"/>
                <a:cs typeface="Arial" panose="020B0604020202020204" pitchFamily="34" charset="0"/>
              </a:rPr>
              <a:t>Keep in touch with your employer; let them know when you are returning</a:t>
            </a:r>
          </a:p>
          <a:p>
            <a:pPr marL="512763" lvl="1" indent="-285750">
              <a:spcAft>
                <a:spcPts val="600"/>
              </a:spcAft>
              <a:buFont typeface="Courier New"/>
              <a:buChar char="o"/>
              <a:defRPr/>
            </a:pPr>
            <a:r>
              <a:rPr lang="en-US" sz="1600" kern="1200" dirty="0">
                <a:latin typeface="Arial" panose="020B0604020202020204" pitchFamily="34" charset="0"/>
                <a:cs typeface="Arial" panose="020B0604020202020204" pitchFamily="34" charset="0"/>
              </a:rPr>
              <a:t>Provide your employer your </a:t>
            </a:r>
            <a:r>
              <a:rPr lang="en-US" sz="1600" b="1" kern="1200" dirty="0">
                <a:latin typeface="Arial" panose="020B0604020202020204" pitchFamily="34" charset="0"/>
                <a:cs typeface="Arial" panose="020B0604020202020204" pitchFamily="34" charset="0"/>
              </a:rPr>
              <a:t>unit commander’s information </a:t>
            </a:r>
            <a:r>
              <a:rPr lang="en-US" sz="1600" kern="1200" dirty="0">
                <a:latin typeface="Arial" panose="020B0604020202020204" pitchFamily="34" charset="0"/>
                <a:cs typeface="Arial" panose="020B0604020202020204" pitchFamily="34" charset="0"/>
              </a:rPr>
              <a:t>for contact and emergency purposes</a:t>
            </a:r>
          </a:p>
          <a:p>
            <a:pPr marL="228600" indent="-228600">
              <a:spcAft>
                <a:spcPts val="600"/>
              </a:spcAft>
              <a:buFont typeface="Arial"/>
              <a:buChar char="•"/>
              <a:defRPr/>
            </a:pPr>
            <a:r>
              <a:rPr lang="en-US" dirty="0">
                <a:latin typeface="Arial" panose="020B0604020202020204" pitchFamily="34" charset="0"/>
                <a:cs typeface="Arial" panose="020B0604020202020204" pitchFamily="34" charset="0"/>
              </a:rPr>
              <a:t>R</a:t>
            </a:r>
            <a:r>
              <a:rPr lang="en-US" kern="1200" dirty="0">
                <a:latin typeface="Arial" panose="020B0604020202020204" pitchFamily="34" charset="0"/>
                <a:cs typeface="Arial" panose="020B0604020202020204" pitchFamily="34" charset="0"/>
              </a:rPr>
              <a:t>ecognize your employer</a:t>
            </a:r>
          </a:p>
          <a:p>
            <a:pPr marL="512763" lvl="1" indent="-285750">
              <a:spcAft>
                <a:spcPts val="600"/>
              </a:spcAft>
              <a:buFont typeface="Courier New"/>
              <a:buChar char="o"/>
              <a:defRPr/>
            </a:pPr>
            <a:r>
              <a:rPr lang="en-US" sz="1600" b="1" kern="1200" dirty="0">
                <a:latin typeface="Arial" panose="020B0604020202020204" pitchFamily="34" charset="0"/>
                <a:cs typeface="Arial" panose="020B0604020202020204" pitchFamily="34" charset="0"/>
              </a:rPr>
              <a:t>Show appreciation </a:t>
            </a:r>
            <a:r>
              <a:rPr lang="en-US" sz="1600" kern="1200" dirty="0">
                <a:latin typeface="Arial" panose="020B0604020202020204" pitchFamily="34" charset="0"/>
                <a:cs typeface="Arial" panose="020B0604020202020204" pitchFamily="34" charset="0"/>
              </a:rPr>
              <a:t>for what they do for you, even if a behavior is required by law</a:t>
            </a:r>
          </a:p>
          <a:p>
            <a:pPr marL="512763" lvl="1" indent="-285750">
              <a:spcAft>
                <a:spcPts val="600"/>
              </a:spcAft>
              <a:buFont typeface="Courier New"/>
              <a:buChar char="o"/>
              <a:defRPr/>
            </a:pPr>
            <a:r>
              <a:rPr lang="en-US" sz="1600" kern="1200" dirty="0">
                <a:latin typeface="Arial" panose="020B0604020202020204" pitchFamily="34" charset="0"/>
                <a:cs typeface="Arial" panose="020B0604020202020204" pitchFamily="34" charset="0"/>
              </a:rPr>
              <a:t>If possible, invite your employer to see what you do at the unit </a:t>
            </a:r>
          </a:p>
          <a:p>
            <a:pPr marL="512763" lvl="1" indent="-285750">
              <a:spcAft>
                <a:spcPts val="600"/>
              </a:spcAft>
              <a:buFont typeface="Courier New"/>
              <a:buChar char="o"/>
              <a:defRPr/>
            </a:pPr>
            <a:r>
              <a:rPr lang="en-US" sz="1600" kern="1200" dirty="0">
                <a:latin typeface="Arial" panose="020B0604020202020204" pitchFamily="34" charset="0"/>
                <a:cs typeface="Arial" panose="020B0604020202020204" pitchFamily="34" charset="0"/>
              </a:rPr>
              <a:t>Be flexible on things that don’t matter; earn some goodwill</a:t>
            </a:r>
          </a:p>
          <a:p>
            <a:pPr marL="233363" lvl="1" indent="-233363">
              <a:spcAft>
                <a:spcPts val="600"/>
              </a:spcAft>
              <a:buFont typeface="Arial" charset="0"/>
              <a:buChar char="•"/>
              <a:defRPr/>
            </a:pPr>
            <a:r>
              <a:rPr lang="en-US" b="1" kern="1200" dirty="0">
                <a:latin typeface="Arial" panose="020B0604020202020204" pitchFamily="34" charset="0"/>
                <a:cs typeface="Arial" panose="020B0604020202020204" pitchFamily="34" charset="0"/>
              </a:rPr>
              <a:t>Remember:  </a:t>
            </a:r>
            <a:r>
              <a:rPr lang="en-US" kern="1200" dirty="0">
                <a:latin typeface="Arial" panose="020B0604020202020204" pitchFamily="34" charset="0"/>
                <a:cs typeface="Arial" panose="020B0604020202020204" pitchFamily="34" charset="0"/>
              </a:rPr>
              <a:t>You are an ambassador for all Service members and veterans; a good relationship with your employer is good for you and those who follow</a:t>
            </a:r>
          </a:p>
        </p:txBody>
      </p:sp>
    </p:spTree>
    <p:extLst>
      <p:ext uri="{BB962C8B-B14F-4D97-AF65-F5344CB8AC3E}">
        <p14:creationId xmlns:p14="http://schemas.microsoft.com/office/powerpoint/2010/main" val="380568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sz="quarter" idx="4294967295"/>
          </p:nvPr>
        </p:nvSpPr>
        <p:spPr>
          <a:xfrm>
            <a:off x="381000" y="2057907"/>
            <a:ext cx="8382000" cy="3046988"/>
          </a:xfrm>
          <a:prstGeom prst="rect">
            <a:avLst/>
          </a:prstGeom>
        </p:spPr>
        <p:txBody>
          <a:bodyPr wrap="square" anchor="ctr">
            <a:spAutoFit/>
          </a:bodyPr>
          <a:lstStyle/>
          <a:p>
            <a:pPr>
              <a:spcBef>
                <a:spcPts val="0"/>
              </a:spcBef>
              <a:spcAft>
                <a:spcPts val="1200"/>
              </a:spcAft>
              <a:buFont typeface="+mj-lt"/>
              <a:buAutoNum type="arabicPeriod"/>
              <a:defRPr/>
            </a:pPr>
            <a:r>
              <a:rPr lang="en-US" sz="2000" dirty="0">
                <a:latin typeface="Arial" panose="020B0604020202020204" pitchFamily="34" charset="0"/>
                <a:ea typeface="ＭＳ Ｐゴシック" pitchFamily="-1" charset="-128"/>
                <a:cs typeface="Arial" panose="020B0604020202020204" pitchFamily="34" charset="0"/>
              </a:rPr>
              <a:t>Use your chain of command or contact your local ESGR volunteer</a:t>
            </a:r>
          </a:p>
          <a:p>
            <a:pPr>
              <a:spcBef>
                <a:spcPts val="0"/>
              </a:spcBef>
              <a:spcAft>
                <a:spcPts val="1200"/>
              </a:spcAft>
              <a:buFont typeface="+mj-lt"/>
              <a:buAutoNum type="arabicPeriod"/>
              <a:defRPr/>
            </a:pPr>
            <a:r>
              <a:rPr lang="en-US" sz="2000" dirty="0">
                <a:latin typeface="Arial" panose="020B0604020202020204" pitchFamily="34" charset="0"/>
                <a:ea typeface="ＭＳ Ｐゴシック" pitchFamily="-1" charset="-128"/>
                <a:cs typeface="Arial" panose="020B0604020202020204" pitchFamily="34" charset="0"/>
              </a:rPr>
              <a:t>Contact the ESGR State/Territory Committee</a:t>
            </a:r>
          </a:p>
          <a:p>
            <a:pPr marL="688975" lvl="2" indent="-220663">
              <a:spcBef>
                <a:spcPts val="0"/>
              </a:spcBef>
              <a:spcAft>
                <a:spcPts val="1200"/>
              </a:spcAft>
              <a:defRPr/>
            </a:pPr>
            <a:r>
              <a:rPr lang="en-US" sz="1800" b="1" dirty="0">
                <a:latin typeface="Arial" panose="020B0604020202020204" pitchFamily="34" charset="0"/>
                <a:cs typeface="Arial" panose="020B0604020202020204" pitchFamily="34" charset="0"/>
                <a:hlinkClick r:id="rId3"/>
              </a:rPr>
              <a:t>www.ESGR.mil</a:t>
            </a:r>
            <a:endParaRPr lang="en-US" sz="1800" b="1" dirty="0">
              <a:latin typeface="Arial" panose="020B0604020202020204" pitchFamily="34" charset="0"/>
              <a:cs typeface="Arial" panose="020B0604020202020204" pitchFamily="34" charset="0"/>
            </a:endParaRPr>
          </a:p>
          <a:p>
            <a:pPr marL="688975" lvl="2" indent="-220663">
              <a:spcBef>
                <a:spcPts val="0"/>
              </a:spcBef>
              <a:spcAft>
                <a:spcPts val="1200"/>
              </a:spcAft>
              <a:defRPr/>
            </a:pPr>
            <a:r>
              <a:rPr lang="en-US" sz="1800" b="1" dirty="0">
                <a:latin typeface="Arial" panose="020B0604020202020204" pitchFamily="34" charset="0"/>
                <a:cs typeface="Arial" panose="020B0604020202020204" pitchFamily="34" charset="0"/>
              </a:rPr>
              <a:t>Scott Essex  602-267-2404        scott.r.essex.ctr@mail.mil</a:t>
            </a:r>
          </a:p>
          <a:p>
            <a:pPr marL="344488" indent="-344488">
              <a:spcBef>
                <a:spcPts val="0"/>
              </a:spcBef>
              <a:spcAft>
                <a:spcPts val="1200"/>
              </a:spcAft>
              <a:buFont typeface="+mj-lt"/>
              <a:buAutoNum type="arabicPeriod"/>
              <a:defRPr/>
            </a:pPr>
            <a:r>
              <a:rPr lang="en-US" sz="2000" dirty="0">
                <a:latin typeface="Arial" panose="020B0604020202020204" pitchFamily="34" charset="0"/>
                <a:ea typeface="ＭＳ Ｐゴシック" pitchFamily="-1" charset="-128"/>
                <a:cs typeface="Arial" panose="020B0604020202020204" pitchFamily="34" charset="0"/>
              </a:rPr>
              <a:t>Contact ESGR National Headquarters</a:t>
            </a:r>
          </a:p>
          <a:p>
            <a:pPr marL="688975" lvl="2" indent="-220663">
              <a:spcBef>
                <a:spcPts val="0"/>
              </a:spcBef>
              <a:spcAft>
                <a:spcPts val="1200"/>
              </a:spcAft>
              <a:defRPr/>
            </a:pPr>
            <a:r>
              <a:rPr lang="en-US" sz="1800" b="1" dirty="0">
                <a:latin typeface="Arial" panose="020B0604020202020204" pitchFamily="34" charset="0"/>
                <a:cs typeface="Arial" panose="020B0604020202020204" pitchFamily="34" charset="0"/>
              </a:rPr>
              <a:t>(800) 336-4590, option 1</a:t>
            </a:r>
          </a:p>
          <a:p>
            <a:pPr marL="688975" lvl="2" indent="-220663">
              <a:spcBef>
                <a:spcPts val="0"/>
              </a:spcBef>
              <a:spcAft>
                <a:spcPts val="1200"/>
              </a:spcAft>
              <a:defRPr/>
            </a:pPr>
            <a:r>
              <a:rPr lang="en-US" sz="1800" b="1" dirty="0">
                <a:latin typeface="Arial" panose="020B0604020202020204" pitchFamily="34" charset="0"/>
                <a:cs typeface="Arial" panose="020B0604020202020204" pitchFamily="34" charset="0"/>
                <a:hlinkClick r:id="rId4"/>
              </a:rPr>
              <a:t>OSD.USERRA@mail.mil</a:t>
            </a:r>
            <a:r>
              <a:rPr lang="en-US" sz="1800" b="1" dirty="0">
                <a:latin typeface="Arial" panose="020B0604020202020204" pitchFamily="34" charset="0"/>
                <a:cs typeface="Arial" panose="020B0604020202020204" pitchFamily="34" charset="0"/>
              </a:rPr>
              <a:t> </a:t>
            </a:r>
          </a:p>
        </p:txBody>
      </p:sp>
      <p:sp>
        <p:nvSpPr>
          <p:cNvPr id="5" name="Slide Number Placeholder 6"/>
          <p:cNvSpPr txBox="1">
            <a:spLocks/>
          </p:cNvSpPr>
          <p:nvPr/>
        </p:nvSpPr>
        <p:spPr>
          <a:xfrm>
            <a:off x="4379913" y="6294437"/>
            <a:ext cx="38100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34A1C79-FBC6-C345-AC61-B0E5938383C4}" type="slidenum">
              <a:rPr lang="en-US" sz="1200" smtClean="0">
                <a:solidFill>
                  <a:srgbClr val="FFFFFF"/>
                </a:solidFill>
                <a:latin typeface="Arial"/>
                <a:cs typeface="Arial"/>
              </a:rPr>
              <a:pPr algn="ctr"/>
              <a:t>8</a:t>
            </a:fld>
            <a:endParaRPr lang="en-US" sz="1200" dirty="0">
              <a:solidFill>
                <a:srgbClr val="FFFFFF"/>
              </a:solidFill>
              <a:latin typeface="Arial"/>
              <a:cs typeface="Arial"/>
            </a:endParaRPr>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
        <p:nvSpPr>
          <p:cNvPr id="7" name="TextBox 6"/>
          <p:cNvSpPr txBox="1"/>
          <p:nvPr/>
        </p:nvSpPr>
        <p:spPr>
          <a:xfrm>
            <a:off x="1623398" y="432375"/>
            <a:ext cx="7139602" cy="584776"/>
          </a:xfrm>
          <a:prstGeom prst="rect">
            <a:avLst/>
          </a:prstGeom>
          <a:noFill/>
        </p:spPr>
        <p:txBody>
          <a:bodyPr wrap="square" rtlCol="0" anchor="ctr" anchorCtr="0">
            <a:spAutoFit/>
          </a:bodyPr>
          <a:lstStyle/>
          <a:p>
            <a:pPr algn="ctr"/>
            <a:r>
              <a:rPr lang="en-US" sz="3200" b="1" dirty="0">
                <a:latin typeface="Arial"/>
                <a:cs typeface="Arial"/>
              </a:rPr>
              <a:t>How Do I Get Help?</a:t>
            </a:r>
          </a:p>
        </p:txBody>
      </p:sp>
    </p:spTree>
    <p:extLst>
      <p:ext uri="{BB962C8B-B14F-4D97-AF65-F5344CB8AC3E}">
        <p14:creationId xmlns:p14="http://schemas.microsoft.com/office/powerpoint/2010/main" val="136340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6"/>
          <p:cNvSpPr txBox="1">
            <a:spLocks/>
          </p:cNvSpPr>
          <p:nvPr/>
        </p:nvSpPr>
        <p:spPr>
          <a:xfrm>
            <a:off x="4379913" y="6294437"/>
            <a:ext cx="38100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34A1C79-FBC6-C345-AC61-B0E5938383C4}" type="slidenum">
              <a:rPr lang="en-US" sz="1200" smtClean="0">
                <a:solidFill>
                  <a:srgbClr val="FFFFFF"/>
                </a:solidFill>
                <a:latin typeface="Arial"/>
                <a:cs typeface="Arial"/>
              </a:rPr>
              <a:pPr algn="ctr"/>
              <a:t>9</a:t>
            </a:fld>
            <a:endParaRPr lang="en-US" sz="1200" dirty="0">
              <a:solidFill>
                <a:srgbClr val="FFFFFF"/>
              </a:solidFill>
              <a:latin typeface="Arial"/>
              <a:cs typeface="Arial"/>
            </a:endParaRPr>
          </a:p>
        </p:txBody>
      </p:sp>
      <p:pic>
        <p:nvPicPr>
          <p:cNvPr id="17" name="Picture 16" descr="ESGR Seven Seals 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9438" y="457200"/>
            <a:ext cx="2405040" cy="1325880"/>
          </a:xfrm>
          <a:prstGeom prst="rect">
            <a:avLst/>
          </a:prstGeom>
        </p:spPr>
      </p:pic>
      <p:sp>
        <p:nvSpPr>
          <p:cNvPr id="3" name="Rectangle 2"/>
          <p:cNvSpPr/>
          <p:nvPr/>
        </p:nvSpPr>
        <p:spPr>
          <a:xfrm>
            <a:off x="2093913" y="4542472"/>
            <a:ext cx="4953000" cy="1477328"/>
          </a:xfrm>
          <a:prstGeom prst="rect">
            <a:avLst/>
          </a:prstGeom>
        </p:spPr>
        <p:txBody>
          <a:bodyPr wrap="square">
            <a:spAutoFit/>
          </a:bodyPr>
          <a:lstStyle/>
          <a:p>
            <a:pPr algn="ctr">
              <a:defRPr/>
            </a:pPr>
            <a:r>
              <a:rPr lang="en-US" b="1" kern="0" dirty="0">
                <a:latin typeface="Arial" panose="020B0604020202020204" pitchFamily="34" charset="0"/>
                <a:cs typeface="Arial" panose="020B0604020202020204" pitchFamily="34" charset="0"/>
              </a:rPr>
              <a:t>www.ESGR.mil</a:t>
            </a:r>
          </a:p>
          <a:p>
            <a:pPr algn="ctr">
              <a:defRPr/>
            </a:pPr>
            <a:r>
              <a:rPr lang="en-US" b="1" kern="0" dirty="0">
                <a:latin typeface="Arial" panose="020B0604020202020204" pitchFamily="34" charset="0"/>
                <a:cs typeface="Arial" panose="020B0604020202020204" pitchFamily="34" charset="0"/>
              </a:rPr>
              <a:t>www.Facebook.com/GoESGR</a:t>
            </a:r>
          </a:p>
          <a:p>
            <a:pPr algn="ctr">
              <a:defRPr/>
            </a:pPr>
            <a:r>
              <a:rPr lang="en-US" b="1" kern="0" dirty="0">
                <a:latin typeface="Arial" panose="020B0604020202020204" pitchFamily="34" charset="0"/>
                <a:cs typeface="Arial" panose="020B0604020202020204" pitchFamily="34" charset="0"/>
              </a:rPr>
              <a:t>www.Twitter.com/ESGR</a:t>
            </a:r>
          </a:p>
          <a:p>
            <a:pPr algn="ctr">
              <a:defRPr/>
            </a:pPr>
            <a:r>
              <a:rPr lang="en-US" b="1" kern="0" dirty="0">
                <a:latin typeface="Arial" panose="020B0604020202020204" pitchFamily="34" charset="0"/>
                <a:cs typeface="Arial" panose="020B0604020202020204" pitchFamily="34" charset="0"/>
              </a:rPr>
              <a:t>www.YouTube.com/EmployerSupport</a:t>
            </a:r>
          </a:p>
          <a:p>
            <a:pPr algn="ctr">
              <a:defRPr/>
            </a:pPr>
            <a:r>
              <a:rPr lang="en-US" b="1" kern="0" dirty="0" err="1">
                <a:latin typeface="Arial" panose="020B0604020202020204" pitchFamily="34" charset="0"/>
                <a:cs typeface="Arial" panose="020B0604020202020204" pitchFamily="34" charset="0"/>
              </a:rPr>
              <a:t>www.LinkedIn.com</a:t>
            </a:r>
            <a:r>
              <a:rPr lang="en-US" b="1" kern="0">
                <a:latin typeface="Arial" panose="020B0604020202020204" pitchFamily="34" charset="0"/>
                <a:cs typeface="Arial" panose="020B0604020202020204" pitchFamily="34" charset="0"/>
              </a:rPr>
              <a:t>/Groups</a:t>
            </a:r>
            <a:r>
              <a:rPr lang="en-US" b="1" kern="0" dirty="0">
                <a:latin typeface="Arial" panose="020B0604020202020204" pitchFamily="34" charset="0"/>
                <a:cs typeface="Arial" panose="020B0604020202020204" pitchFamily="34" charset="0"/>
              </a:rPr>
              <a:t>/1597897</a:t>
            </a:r>
          </a:p>
        </p:txBody>
      </p:sp>
      <p:sp>
        <p:nvSpPr>
          <p:cNvPr id="15" name="TextBox 14"/>
          <p:cNvSpPr txBox="1"/>
          <p:nvPr/>
        </p:nvSpPr>
        <p:spPr>
          <a:xfrm>
            <a:off x="1217613" y="2158424"/>
            <a:ext cx="6705600" cy="584776"/>
          </a:xfrm>
          <a:prstGeom prst="rect">
            <a:avLst/>
          </a:prstGeom>
          <a:noFill/>
        </p:spPr>
        <p:txBody>
          <a:bodyPr wrap="square" rtlCol="0" anchor="ctr" anchorCtr="0">
            <a:spAutoFit/>
          </a:bodyPr>
          <a:lstStyle/>
          <a:p>
            <a:pPr algn="ctr"/>
            <a:r>
              <a:rPr lang="en-US" sz="3200" b="1" dirty="0">
                <a:latin typeface="Arial"/>
                <a:cs typeface="Arial"/>
              </a:rPr>
              <a:t>Questions?</a:t>
            </a:r>
          </a:p>
        </p:txBody>
      </p:sp>
      <p:sp>
        <p:nvSpPr>
          <p:cNvPr id="4" name="TextBox 3"/>
          <p:cNvSpPr txBox="1"/>
          <p:nvPr/>
        </p:nvSpPr>
        <p:spPr>
          <a:xfrm>
            <a:off x="2932113" y="3138845"/>
            <a:ext cx="3276600" cy="954107"/>
          </a:xfrm>
          <a:prstGeom prst="rect">
            <a:avLst/>
          </a:prstGeom>
          <a:noFill/>
        </p:spPr>
        <p:txBody>
          <a:bodyPr wrap="square" rtlCol="0" anchor="ctr">
            <a:spAutoFit/>
          </a:bodyPr>
          <a:lstStyle/>
          <a:p>
            <a:pPr algn="ctr"/>
            <a:r>
              <a:rPr lang="en-US" sz="2800" b="1" dirty="0">
                <a:solidFill>
                  <a:srgbClr val="004C97"/>
                </a:solidFill>
                <a:latin typeface="Arial"/>
                <a:cs typeface="Arial"/>
              </a:rPr>
              <a:t>We All</a:t>
            </a:r>
          </a:p>
          <a:p>
            <a:pPr algn="ctr"/>
            <a:r>
              <a:rPr lang="en-US" sz="2800" b="1" dirty="0">
                <a:solidFill>
                  <a:srgbClr val="004C97"/>
                </a:solidFill>
                <a:latin typeface="Arial"/>
                <a:cs typeface="Arial"/>
              </a:rPr>
              <a:t>Serve</a:t>
            </a:r>
          </a:p>
        </p:txBody>
      </p:sp>
    </p:spTree>
    <p:extLst>
      <p:ext uri="{BB962C8B-B14F-4D97-AF65-F5344CB8AC3E}">
        <p14:creationId xmlns:p14="http://schemas.microsoft.com/office/powerpoint/2010/main" val="221935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415D0F2D7F4A46A6593B3561FF6B0D" ma:contentTypeVersion="2" ma:contentTypeDescription="Create a new document." ma:contentTypeScope="" ma:versionID="8dd81810f821b59755b20e30daef8b64">
  <xsd:schema xmlns:xsd="http://www.w3.org/2001/XMLSchema" xmlns:xs="http://www.w3.org/2001/XMLSchema" xmlns:p="http://schemas.microsoft.com/office/2006/metadata/properties" xmlns:ns2="bef33d98-e966-4234-91c1-30550bd3f718" targetNamespace="http://schemas.microsoft.com/office/2006/metadata/properties" ma:root="true" ma:fieldsID="82a87e4301481084404fd671b7bdab9a" ns2:_="">
    <xsd:import namespace="bef33d98-e966-4234-91c1-30550bd3f71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f33d98-e966-4234-91c1-30550bd3f7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F9B6F9-8493-45FD-B92F-73011B1A7CC2}"/>
</file>

<file path=customXml/itemProps2.xml><?xml version="1.0" encoding="utf-8"?>
<ds:datastoreItem xmlns:ds="http://schemas.openxmlformats.org/officeDocument/2006/customXml" ds:itemID="{D41265E0-CB4C-42C7-832D-B522B4D76EB3}"/>
</file>

<file path=customXml/itemProps3.xml><?xml version="1.0" encoding="utf-8"?>
<ds:datastoreItem xmlns:ds="http://schemas.openxmlformats.org/officeDocument/2006/customXml" ds:itemID="{B6E136CB-4D25-46D3-99C4-6E55CA620997}"/>
</file>

<file path=docProps/app.xml><?xml version="1.0" encoding="utf-8"?>
<Properties xmlns="http://schemas.openxmlformats.org/officeDocument/2006/extended-properties" xmlns:vt="http://schemas.openxmlformats.org/officeDocument/2006/docPropsVTypes">
  <Template/>
  <TotalTime>1896</TotalTime>
  <Words>2495</Words>
  <Application>Microsoft Office PowerPoint</Application>
  <PresentationFormat>On-screen Show (4:3)</PresentationFormat>
  <Paragraphs>170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Courier New</vt:lpstr>
      <vt:lpstr>Marlett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EITSD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OSD</dc:creator>
  <cp:lastModifiedBy>brooke corley</cp:lastModifiedBy>
  <cp:revision>168</cp:revision>
  <cp:lastPrinted>2018-02-21T20:31:19Z</cp:lastPrinted>
  <dcterms:created xsi:type="dcterms:W3CDTF">2016-02-05T17:07:53Z</dcterms:created>
  <dcterms:modified xsi:type="dcterms:W3CDTF">2021-01-07T16:52:27Z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0x01010093415D0F2D7F4A46A6593B3561FF6B0D</vt:lpwstr>
  </property>
</Properties>
</file>