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4"/>
    <p:sldMasterId id="2147483896" r:id="rId5"/>
    <p:sldMasterId id="2147483889" r:id="rId6"/>
    <p:sldMasterId id="2147483870" r:id="rId7"/>
    <p:sldMasterId id="2147483882" r:id="rId8"/>
    <p:sldMasterId id="2147483826" r:id="rId9"/>
    <p:sldMasterId id="2147483866" r:id="rId10"/>
  </p:sldMasterIdLst>
  <p:notesMasterIdLst>
    <p:notesMasterId r:id="rId36"/>
  </p:notesMasterIdLst>
  <p:handoutMasterIdLst>
    <p:handoutMasterId r:id="rId37"/>
  </p:handoutMasterIdLst>
  <p:sldIdLst>
    <p:sldId id="265" r:id="rId11"/>
    <p:sldId id="301" r:id="rId12"/>
    <p:sldId id="298" r:id="rId13"/>
    <p:sldId id="299" r:id="rId14"/>
    <p:sldId id="300" r:id="rId15"/>
    <p:sldId id="269" r:id="rId16"/>
    <p:sldId id="270" r:id="rId17"/>
    <p:sldId id="272" r:id="rId18"/>
    <p:sldId id="284" r:id="rId19"/>
    <p:sldId id="285" r:id="rId20"/>
    <p:sldId id="294" r:id="rId21"/>
    <p:sldId id="295" r:id="rId22"/>
    <p:sldId id="296" r:id="rId23"/>
    <p:sldId id="288" r:id="rId24"/>
    <p:sldId id="289" r:id="rId25"/>
    <p:sldId id="290" r:id="rId26"/>
    <p:sldId id="291" r:id="rId27"/>
    <p:sldId id="297" r:id="rId28"/>
    <p:sldId id="293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F09010"/>
    <a:srgbClr val="E6B608"/>
    <a:srgbClr val="FF9933"/>
    <a:srgbClr val="FFCC00"/>
    <a:srgbClr val="0671C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24" autoAdjust="0"/>
  </p:normalViewPr>
  <p:slideViewPr>
    <p:cSldViewPr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204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4C4A7-8ABF-4112-8EC6-F6420481ACF7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A1A2B-89D4-4E5A-B75C-68DD42A2F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2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50AF6D-C370-41AF-8AD0-994221D5F711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552C8A-49F6-429E-A308-BB961FBAD2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3BC01FA0-5661-4E5F-A84E-CB2C75A4D3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E68D79BB-C3F0-4457-8E21-7B6F4ACACA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Do this first to ensure that you are over 150 miles away.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2CCB5-D628-4D82-B625-387590E8D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24DD40D-FA65-43E3-B41D-04529F4DEB80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C0BE42A8-1780-4E28-B496-05FA71272D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EAD5F7C7-ABEC-45AB-8894-ED7EE9C07F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Do this first to ensure that you are over 150 miles away &amp; remember this mileage for your vouchers.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AF406-D959-4F2F-8786-61248D625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08F918B-233A-4D15-8CF6-0C7FE694A30A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07691457-E227-469F-B1AC-9E997D5E24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F443E19D-B4F5-4A36-B299-188F1F99B1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If this shows that you are 150+ miles away then continue onto the next steps.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A34BC-BD66-41EB-B84C-D3CC18681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69B3E9-A21B-4AEA-AE0B-79DB7078B892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52C8A-49F6-429E-A308-BB961FBAD2E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2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52C8A-49F6-429E-A308-BB961FBAD2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52C8A-49F6-429E-A308-BB961FBAD2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52C8A-49F6-429E-A308-BB961FBAD2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2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4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3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4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3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4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3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4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3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itle 4"/>
          <p:cNvSpPr>
            <a:spLocks noGrp="1"/>
          </p:cNvSpPr>
          <p:nvPr userDrawn="1">
            <p:ph type="title"/>
          </p:nvPr>
        </p:nvSpPr>
        <p:spPr>
          <a:xfrm>
            <a:off x="942975" y="-291738"/>
            <a:ext cx="7239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tabLst>
                <a:tab pos="3027363" algn="l"/>
              </a:tabLst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25" name="Picture 11" descr="ArmyRes.gif"/>
          <p:cNvPicPr>
            <a:picLocks noChangeAspect="1" noChangeArrowheads="1"/>
          </p:cNvPicPr>
          <p:nvPr userDrawn="1"/>
        </p:nvPicPr>
        <p:blipFill>
          <a:blip r:embed="rId2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rm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28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2013/05/30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B2990-F877-46DF-A5B0-028529727B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85788"/>
            <a:ext cx="6686550" cy="708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239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2013/05/30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59436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293770F-5499-480A-A600-D38703DF8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Parallelogram 7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arallelogram 8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11" name="Picture 11" descr="ArmyRes.gif"/>
          <p:cNvPicPr>
            <a:picLocks noChangeAspect="1" noChangeArrowheads="1"/>
          </p:cNvPicPr>
          <p:nvPr userDrawn="1"/>
        </p:nvPicPr>
        <p:blipFill>
          <a:blip r:embed="rId23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rmy logo.jpg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13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Parallelogram 7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arallelogram 8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11" name="Picture 11" descr="ArmyRes.gif"/>
          <p:cNvPicPr>
            <a:picLocks noChangeAspect="1" noChangeArrowheads="1"/>
          </p:cNvPicPr>
          <p:nvPr userDrawn="1"/>
        </p:nvPicPr>
        <p:blipFill>
          <a:blip r:embed="rId8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rmy logo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13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Parallelogram 7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arallelogram 8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11" name="Picture 11" descr="ArmyRes.gif"/>
          <p:cNvPicPr>
            <a:picLocks noChangeAspect="1" noChangeArrowheads="1"/>
          </p:cNvPicPr>
          <p:nvPr userDrawn="1"/>
        </p:nvPicPr>
        <p:blipFill>
          <a:blip r:embed="rId8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rmy logo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13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4849C-A3CD-4EA0-9112-BC97F22C1F90}" type="datetimeFigureOut">
              <a:rPr lang="en-US" smtClean="0"/>
              <a:pPr/>
              <a:t>2022/10/24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B8EB3-1660-4E94-B71D-225A982C3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3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Parallelogram 7"/>
          <p:cNvSpPr/>
          <p:nvPr userDrawn="1"/>
        </p:nvSpPr>
        <p:spPr>
          <a:xfrm>
            <a:off x="762000" y="550818"/>
            <a:ext cx="75438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arallelogram 8"/>
          <p:cNvSpPr/>
          <p:nvPr userDrawn="1"/>
        </p:nvSpPr>
        <p:spPr>
          <a:xfrm>
            <a:off x="152400" y="6629400"/>
            <a:ext cx="8839200" cy="7620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73082" y="6651911"/>
            <a:ext cx="19944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Twice The Citizen!  Army Strong!</a:t>
            </a:r>
          </a:p>
        </p:txBody>
      </p:sp>
      <p:pic>
        <p:nvPicPr>
          <p:cNvPr id="11" name="Picture 11" descr="ArmyRes.gif"/>
          <p:cNvPicPr>
            <a:picLocks noChangeAspect="1" noChangeArrowheads="1"/>
          </p:cNvPicPr>
          <p:nvPr userDrawn="1"/>
        </p:nvPicPr>
        <p:blipFill>
          <a:blip r:embed="rId8" cstate="print"/>
          <a:srcRect t="-1376" r="70833"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rmy logo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0325" y="63500"/>
            <a:ext cx="596900" cy="791806"/>
          </a:xfrm>
          <a:prstGeom prst="rect">
            <a:avLst/>
          </a:prstGeom>
        </p:spPr>
      </p:pic>
      <p:pic>
        <p:nvPicPr>
          <p:cNvPr id="13" name="Picture 10" descr="http://www.usar.army.mil/resources/Media/AR_DoubleEagle_Tab.jp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5044" y="5924000"/>
            <a:ext cx="655327" cy="65532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5" descr="bINDER"/>
          <p:cNvPicPr>
            <a:picLocks noChangeAspect="1" noChangeArrowheads="1"/>
          </p:cNvPicPr>
          <p:nvPr userDrawn="1"/>
        </p:nvPicPr>
        <p:blipFill>
          <a:blip r:embed="rId13" cstate="print"/>
          <a:srcRect l="5556" t="87683" r="2083" b="2463"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2013/05/30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F4FC-2FE4-4F44-894D-4903A96CFC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010400" y="5943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3770F-5499-480A-A600-D38703DF86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 userDrawn="1"/>
        </p:nvSpPr>
        <p:spPr bwMode="auto">
          <a:xfrm>
            <a:off x="1752600" y="6324600"/>
            <a:ext cx="5200650" cy="571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400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84th Training Command (Unit Readiness)</a:t>
            </a:r>
          </a:p>
          <a:p>
            <a:pPr algn="ctr">
              <a:defRPr/>
            </a:pPr>
            <a:r>
              <a:rPr lang="en-US" sz="1200" b="1" i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“The</a:t>
            </a:r>
            <a:r>
              <a:rPr lang="en-US" sz="1200" b="1" i="1" baseline="0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 Gold Standard of Exercise Training</a:t>
            </a:r>
            <a:r>
              <a:rPr lang="en-US" sz="1200" b="1" i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”</a:t>
            </a:r>
          </a:p>
        </p:txBody>
      </p:sp>
      <p:pic>
        <p:nvPicPr>
          <p:cNvPr id="10" name="Picture 6" descr="SSI, 84th Division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95250"/>
            <a:ext cx="97155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www.itmtrading.com/wp-content/uploads/2012/02/gold_reserve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53412" y="6248400"/>
            <a:ext cx="890588" cy="609600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6" descr="http://www.itmtrading.com/wp-content/uploads/2012/02/gold_reserve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48400"/>
            <a:ext cx="890588" cy="609600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6" descr="SSI, 84th Division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77200" y="100012"/>
            <a:ext cx="97155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2013/05/30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652A-4333-4D01-9A48-02E9141B48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45" descr="bINDER"/>
          <p:cNvPicPr preferRelativeResize="0">
            <a:picLocks noChangeArrowheads="1"/>
          </p:cNvPicPr>
          <p:nvPr userDrawn="1"/>
        </p:nvPicPr>
        <p:blipFill>
          <a:blip r:embed="rId5" cstate="print"/>
          <a:srcRect l="5556" t="87683" r="2083" b="2463"/>
          <a:stretch>
            <a:fillRect/>
          </a:stretch>
        </p:blipFill>
        <p:spPr bwMode="auto">
          <a:xfrm>
            <a:off x="0" y="6315456"/>
            <a:ext cx="9144000" cy="5425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Picture 6" descr="http://www.itmtrading.com/wp-content/uploads/2012/02/gold_reserve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7957" y="6324600"/>
            <a:ext cx="756043" cy="519337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6" descr="http://www.itmtrading.com/wp-content/uploads/2012/02/gold_reserve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24600"/>
            <a:ext cx="756043" cy="519337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8763000" y="601980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6AF3F1C-BF5C-4C79-90EF-465D95E4564D}" type="slidenum">
              <a:rPr lang="en-US" sz="1200" b="1" smtClean="0"/>
              <a:pPr/>
              <a:t>‹#›</a:t>
            </a:fld>
            <a:endParaRPr lang="en-US" sz="1200" b="1" dirty="0"/>
          </a:p>
        </p:txBody>
      </p:sp>
      <p:sp>
        <p:nvSpPr>
          <p:cNvPr id="13" name="Text Box 46"/>
          <p:cNvSpPr txBox="1">
            <a:spLocks noChangeArrowheads="1"/>
          </p:cNvSpPr>
          <p:nvPr userDrawn="1"/>
        </p:nvSpPr>
        <p:spPr bwMode="auto">
          <a:xfrm>
            <a:off x="1752600" y="6324600"/>
            <a:ext cx="5200650" cy="571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400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84th Training Command (Unit Readiness)</a:t>
            </a:r>
          </a:p>
          <a:p>
            <a:pPr algn="ctr">
              <a:defRPr/>
            </a:pPr>
            <a:r>
              <a:rPr lang="en-US" sz="1200" b="1" i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“The</a:t>
            </a:r>
            <a:r>
              <a:rPr lang="en-US" sz="1200" b="1" i="1" baseline="0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 Gold Standard of Exercise Training</a:t>
            </a:r>
            <a:r>
              <a:rPr lang="en-US" sz="1200" b="1" i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</a:rPr>
              <a:t>”</a:t>
            </a:r>
          </a:p>
        </p:txBody>
      </p:sp>
      <p:pic>
        <p:nvPicPr>
          <p:cNvPr id="14" name="Picture 6" descr="SSI, 84th Division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4" y="95256"/>
            <a:ext cx="710756" cy="71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SSI, 84th Division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7044" y="91440"/>
            <a:ext cx="710756" cy="71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6602" y="106363"/>
            <a:ext cx="671079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latin typeface="Arial" pitchFamily="34" charset="0"/>
                <a:cs typeface="Arial" pitchFamily="34" charset="0"/>
              </a:rPr>
              <a:t>How To Submit Local Voucher</a:t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>IDT Travel Reimbursement Program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sz="2000" dirty="0"/>
              <a:t> </a:t>
            </a:r>
          </a:p>
          <a:p>
            <a:pPr eaLnBrk="1" hangingPunct="1">
              <a:buFontTx/>
              <a:buNone/>
            </a:pPr>
            <a:r>
              <a:rPr lang="en-US" sz="2000" dirty="0"/>
              <a:t> </a:t>
            </a:r>
          </a:p>
          <a:p>
            <a:pPr eaLnBrk="1" hangingPunct="1"/>
            <a:endParaRPr lang="en-US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44500" y="1524000"/>
            <a:ext cx="8572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5750" y="1219200"/>
            <a:ext cx="87312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8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76250" y="1295400"/>
            <a:ext cx="85725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3200" kern="0" dirty="0">
              <a:latin typeface="+mn-lt"/>
            </a:endParaRPr>
          </a:p>
        </p:txBody>
      </p:sp>
      <p:sp>
        <p:nvSpPr>
          <p:cNvPr id="7175" name="Content Placeholder 2"/>
          <p:cNvSpPr txBox="1">
            <a:spLocks/>
          </p:cNvSpPr>
          <p:nvPr/>
        </p:nvSpPr>
        <p:spPr bwMode="auto">
          <a:xfrm>
            <a:off x="127000" y="1447800"/>
            <a:ext cx="889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Font typeface="Wingdings" pitchFamily="2" charset="2"/>
              <a:buChar char="q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34E403F-B327-4DB1-94E9-F1DC97BD7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37" t="25602" r="37629" b="19839"/>
          <a:stretch/>
        </p:blipFill>
        <p:spPr>
          <a:xfrm>
            <a:off x="221170" y="1219199"/>
            <a:ext cx="3715517" cy="46100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BF45-2F2B-4FFC-9135-EF047266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770F-5499-480A-A600-D38703DF86D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BE4E83-C282-4282-9FBE-1018BDB1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239000" cy="457199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Airline Travel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8270A-BA85-4F90-A4C3-4233AB20EC8F}"/>
              </a:ext>
            </a:extLst>
          </p:cNvPr>
          <p:cNvSpPr txBox="1"/>
          <p:nvPr/>
        </p:nvSpPr>
        <p:spPr>
          <a:xfrm>
            <a:off x="5105400" y="2174081"/>
            <a:ext cx="3048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/>
              <a:t>FOR Airline Travel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Click Attach Receipt (Cont.)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D97FD7-4573-42F0-A31D-8C6FE7C4D69A}"/>
              </a:ext>
            </a:extLst>
          </p:cNvPr>
          <p:cNvGrpSpPr/>
          <p:nvPr/>
        </p:nvGrpSpPr>
        <p:grpSpPr>
          <a:xfrm>
            <a:off x="1329063" y="2286000"/>
            <a:ext cx="1337937" cy="523520"/>
            <a:chOff x="7105023" y="1686280"/>
            <a:chExt cx="1337937" cy="5235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C79F33-E26A-440D-8E31-6C7853137522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619DE0-49A7-4030-9EBC-8C07AA1A5E02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790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67F8C45-26B7-46E9-85DC-A29A88D32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25602" r="37500" b="19719"/>
          <a:stretch/>
        </p:blipFill>
        <p:spPr>
          <a:xfrm>
            <a:off x="3104371" y="1022898"/>
            <a:ext cx="2906910" cy="3576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96A7B-970C-426F-B0CA-168B3514C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25603" r="37500" b="19242"/>
          <a:stretch/>
        </p:blipFill>
        <p:spPr>
          <a:xfrm>
            <a:off x="76200" y="1022899"/>
            <a:ext cx="2906911" cy="36074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BF45-2F2B-4FFC-9135-EF047266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770F-5499-480A-A600-D38703DF86D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BE4E83-C282-4282-9FBE-1018BDB1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239000" cy="457199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Airline Travel (Cont.)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8270A-BA85-4F90-A4C3-4233AB20EC8F}"/>
              </a:ext>
            </a:extLst>
          </p:cNvPr>
          <p:cNvSpPr txBox="1"/>
          <p:nvPr/>
        </p:nvSpPr>
        <p:spPr>
          <a:xfrm>
            <a:off x="6096000" y="1022899"/>
            <a:ext cx="3048000" cy="147732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/>
              <a:t>FOR Airline Travel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Browse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Insert receipt file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Do not check box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Click “Select”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D97FD7-4573-42F0-A31D-8C6FE7C4D69A}"/>
              </a:ext>
            </a:extLst>
          </p:cNvPr>
          <p:cNvGrpSpPr/>
          <p:nvPr/>
        </p:nvGrpSpPr>
        <p:grpSpPr>
          <a:xfrm>
            <a:off x="1786263" y="1229080"/>
            <a:ext cx="1337937" cy="523520"/>
            <a:chOff x="7105023" y="1686280"/>
            <a:chExt cx="1337937" cy="5235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C79F33-E26A-440D-8E31-6C7853137522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619DE0-49A7-4030-9EBC-8C07AA1A5E02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829D3-6F49-4A57-9F18-599196B30C5A}"/>
              </a:ext>
            </a:extLst>
          </p:cNvPr>
          <p:cNvGrpSpPr/>
          <p:nvPr/>
        </p:nvGrpSpPr>
        <p:grpSpPr>
          <a:xfrm>
            <a:off x="2895600" y="1229080"/>
            <a:ext cx="1936680" cy="523520"/>
            <a:chOff x="7105023" y="1686280"/>
            <a:chExt cx="1337937" cy="5235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C5D389-EFB5-4948-88CC-6164188364F1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2A76BF-4B11-4B54-A7D8-0BEB776EBDC0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221E921-2586-4B11-9C5F-9B2C11338D64}"/>
              </a:ext>
            </a:extLst>
          </p:cNvPr>
          <p:cNvSpPr txBox="1"/>
          <p:nvPr/>
        </p:nvSpPr>
        <p:spPr>
          <a:xfrm>
            <a:off x="3168160" y="1905000"/>
            <a:ext cx="28886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118CE1-E656-40AF-95BD-669C1549C139}"/>
              </a:ext>
            </a:extLst>
          </p:cNvPr>
          <p:cNvGrpSpPr/>
          <p:nvPr/>
        </p:nvGrpSpPr>
        <p:grpSpPr>
          <a:xfrm>
            <a:off x="4766855" y="3988776"/>
            <a:ext cx="1337937" cy="523520"/>
            <a:chOff x="7105023" y="1686280"/>
            <a:chExt cx="1337937" cy="5235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46B4C7-B937-4F5C-B899-509E58F3EC60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F519AB-1A51-4D0B-A0C2-8313ADBC9572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812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34E403F-B327-4DB1-94E9-F1DC97BD7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37" t="25602" r="37629" b="19839"/>
          <a:stretch/>
        </p:blipFill>
        <p:spPr>
          <a:xfrm>
            <a:off x="221170" y="1219199"/>
            <a:ext cx="3715517" cy="46100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BF45-2F2B-4FFC-9135-EF047266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770F-5499-480A-A600-D38703DF86D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BE4E83-C282-4282-9FBE-1018BDB1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239000" cy="457199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Airline Travel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8270A-BA85-4F90-A4C3-4233AB20EC8F}"/>
              </a:ext>
            </a:extLst>
          </p:cNvPr>
          <p:cNvSpPr txBox="1"/>
          <p:nvPr/>
        </p:nvSpPr>
        <p:spPr>
          <a:xfrm>
            <a:off x="4724400" y="2174081"/>
            <a:ext cx="3715516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/>
              <a:t>FOR Airline Travel</a:t>
            </a:r>
            <a:endParaRPr lang="en-US" dirty="0"/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Type in “Airline Ticket ” for Expense Name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Type in “Battle Assembly” for Purpose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Select date if not done for you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Add amount for airline ticket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D97FD7-4573-42F0-A31D-8C6FE7C4D69A}"/>
              </a:ext>
            </a:extLst>
          </p:cNvPr>
          <p:cNvGrpSpPr/>
          <p:nvPr/>
        </p:nvGrpSpPr>
        <p:grpSpPr>
          <a:xfrm>
            <a:off x="76200" y="2921976"/>
            <a:ext cx="1337937" cy="523520"/>
            <a:chOff x="7105023" y="1686280"/>
            <a:chExt cx="1337937" cy="5235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C79F33-E26A-440D-8E31-6C7853137522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619DE0-49A7-4030-9EBC-8C07AA1A5E02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829D3-6F49-4A57-9F18-599196B30C5A}"/>
              </a:ext>
            </a:extLst>
          </p:cNvPr>
          <p:cNvGrpSpPr/>
          <p:nvPr/>
        </p:nvGrpSpPr>
        <p:grpSpPr>
          <a:xfrm>
            <a:off x="109863" y="3515080"/>
            <a:ext cx="1337937" cy="523520"/>
            <a:chOff x="7105023" y="1686280"/>
            <a:chExt cx="1337937" cy="5235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C5D389-EFB5-4948-88CC-6164188364F1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2A76BF-4B11-4B54-A7D8-0BEB776EBDC0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2AD2CB-94CB-4E82-96B9-CA717B208216}"/>
              </a:ext>
            </a:extLst>
          </p:cNvPr>
          <p:cNvGrpSpPr/>
          <p:nvPr/>
        </p:nvGrpSpPr>
        <p:grpSpPr>
          <a:xfrm>
            <a:off x="109863" y="4048480"/>
            <a:ext cx="1337937" cy="523520"/>
            <a:chOff x="7105023" y="1686280"/>
            <a:chExt cx="1337937" cy="5235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E24F12-3399-4849-9E7B-55EE42F459B1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1E921-2586-4B11-9C5F-9B2C11338D64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118CE1-E656-40AF-95BD-669C1549C139}"/>
              </a:ext>
            </a:extLst>
          </p:cNvPr>
          <p:cNvGrpSpPr/>
          <p:nvPr/>
        </p:nvGrpSpPr>
        <p:grpSpPr>
          <a:xfrm>
            <a:off x="109863" y="4598376"/>
            <a:ext cx="1337937" cy="523520"/>
            <a:chOff x="7105023" y="1686280"/>
            <a:chExt cx="1337937" cy="5235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46B4C7-B937-4F5C-B899-509E58F3EC60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F519AB-1A51-4D0B-A0C2-8313ADBC9572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440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9237962-BF39-45BA-A7BA-F0EC5FD4A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26297" r="37500" b="18889"/>
          <a:stretch/>
        </p:blipFill>
        <p:spPr>
          <a:xfrm>
            <a:off x="3810000" y="2580920"/>
            <a:ext cx="2709538" cy="3341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1D707A-C19A-4DB1-9A62-01EA48A28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99" t="25602" r="37920" b="19271"/>
          <a:stretch/>
        </p:blipFill>
        <p:spPr>
          <a:xfrm>
            <a:off x="109862" y="1180173"/>
            <a:ext cx="2709538" cy="34182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3BF45-2F2B-4FFC-9135-EF047266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770F-5499-480A-A600-D38703DF86D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BE4E83-C282-4282-9FBE-1018BDB1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239000" cy="457199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Airline Travel Cont.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8270A-BA85-4F90-A4C3-4233AB20EC8F}"/>
              </a:ext>
            </a:extLst>
          </p:cNvPr>
          <p:cNvSpPr txBox="1"/>
          <p:nvPr/>
        </p:nvSpPr>
        <p:spPr>
          <a:xfrm>
            <a:off x="3200400" y="1180173"/>
            <a:ext cx="3715516" cy="1200329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/>
              <a:t>FOR Airline Travel</a:t>
            </a:r>
            <a:endParaRPr lang="en-US" dirty="0"/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Verify Method of Reimbursement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Add notes if needed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Select “Add”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D97FD7-4573-42F0-A31D-8C6FE7C4D69A}"/>
              </a:ext>
            </a:extLst>
          </p:cNvPr>
          <p:cNvGrpSpPr/>
          <p:nvPr/>
        </p:nvGrpSpPr>
        <p:grpSpPr>
          <a:xfrm>
            <a:off x="-76200" y="2362200"/>
            <a:ext cx="1337937" cy="523520"/>
            <a:chOff x="7105023" y="1686280"/>
            <a:chExt cx="1337937" cy="5235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C79F33-E26A-440D-8E31-6C7853137522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619DE0-49A7-4030-9EBC-8C07AA1A5E02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829D3-6F49-4A57-9F18-599196B30C5A}"/>
              </a:ext>
            </a:extLst>
          </p:cNvPr>
          <p:cNvGrpSpPr/>
          <p:nvPr/>
        </p:nvGrpSpPr>
        <p:grpSpPr>
          <a:xfrm>
            <a:off x="3276600" y="3990042"/>
            <a:ext cx="1337937" cy="523520"/>
            <a:chOff x="7105023" y="1686280"/>
            <a:chExt cx="1337937" cy="5235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C5D389-EFB5-4948-88CC-6164188364F1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2A76BF-4B11-4B54-A7D8-0BEB776EBDC0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2AD2CB-94CB-4E82-96B9-CA717B208216}"/>
              </a:ext>
            </a:extLst>
          </p:cNvPr>
          <p:cNvGrpSpPr/>
          <p:nvPr/>
        </p:nvGrpSpPr>
        <p:grpSpPr>
          <a:xfrm>
            <a:off x="5334000" y="5299055"/>
            <a:ext cx="1337937" cy="523520"/>
            <a:chOff x="7105023" y="1686280"/>
            <a:chExt cx="1337937" cy="5235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E24F12-3399-4849-9E7B-55EE42F459B1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1E921-2586-4B11-9C5F-9B2C11338D64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6447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35EB78-917C-4A54-A069-72A046B68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10000" r="14167" b="2593"/>
          <a:stretch/>
        </p:blipFill>
        <p:spPr>
          <a:xfrm>
            <a:off x="228600" y="969068"/>
            <a:ext cx="6781800" cy="4495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Expenses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7250" y="969068"/>
            <a:ext cx="40386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 other authorized IDT Travel Reimbursement expenses</a:t>
            </a:r>
          </a:p>
        </p:txBody>
      </p:sp>
      <p:sp>
        <p:nvSpPr>
          <p:cNvPr id="6" name="Oval 5"/>
          <p:cNvSpPr/>
          <p:nvPr/>
        </p:nvSpPr>
        <p:spPr>
          <a:xfrm>
            <a:off x="5695950" y="2039034"/>
            <a:ext cx="9906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99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D19E0B-5D13-C681-083E-5A33741CA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9" t="24701" r="76667" b="21282"/>
          <a:stretch/>
        </p:blipFill>
        <p:spPr>
          <a:xfrm>
            <a:off x="6154612" y="2888052"/>
            <a:ext cx="2630407" cy="3075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BCC66-1E70-4DA5-998E-2F012B4D1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26249" r="37500" b="19271"/>
          <a:stretch/>
        </p:blipFill>
        <p:spPr>
          <a:xfrm>
            <a:off x="17585" y="914400"/>
            <a:ext cx="2362202" cy="28956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Expenses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677766"/>
            <a:ext cx="4038600" cy="1754326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 other authorized IDT Travel Reimbursement expenses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Select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Attach Receipt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Click “Add”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-96714" y="2350477"/>
            <a:ext cx="2590800" cy="441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C73B51-05AB-49D2-AB2A-F362E75F22D9}"/>
              </a:ext>
            </a:extLst>
          </p:cNvPr>
          <p:cNvSpPr/>
          <p:nvPr/>
        </p:nvSpPr>
        <p:spPr>
          <a:xfrm>
            <a:off x="6784015" y="3657600"/>
            <a:ext cx="13716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AFAD0C7-6422-462A-8D15-9AD407DDCB78}"/>
              </a:ext>
            </a:extLst>
          </p:cNvPr>
          <p:cNvSpPr/>
          <p:nvPr/>
        </p:nvSpPr>
        <p:spPr>
          <a:xfrm>
            <a:off x="7696200" y="5646795"/>
            <a:ext cx="13716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A56C8-06AF-7578-E946-A13BD5149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15" t="23833" r="76851" b="19957"/>
          <a:stretch/>
        </p:blipFill>
        <p:spPr>
          <a:xfrm>
            <a:off x="2772506" y="2571082"/>
            <a:ext cx="2514600" cy="3075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80FDDC-D0A8-5448-EE03-6524A046CE0B}"/>
              </a:ext>
            </a:extLst>
          </p:cNvPr>
          <p:cNvSpPr/>
          <p:nvPr/>
        </p:nvSpPr>
        <p:spPr>
          <a:xfrm>
            <a:off x="5943600" y="4427147"/>
            <a:ext cx="1371600" cy="3774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C51744-70DC-DD80-9FAD-40B2DA9F97C3}"/>
              </a:ext>
            </a:extLst>
          </p:cNvPr>
          <p:cNvSpPr/>
          <p:nvPr/>
        </p:nvSpPr>
        <p:spPr>
          <a:xfrm>
            <a:off x="5953540" y="4809333"/>
            <a:ext cx="1371600" cy="377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69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4AA718-5F29-4C11-8DE2-F7E5DC91A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10001" r="15833" b="4073"/>
          <a:stretch/>
        </p:blipFill>
        <p:spPr>
          <a:xfrm>
            <a:off x="762000" y="800100"/>
            <a:ext cx="7433441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91000"/>
            <a:ext cx="6705600" cy="147796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Upload Substantiating Documents: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Receipts for all expenses (to include meals)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Signed DA 1380 (RST), or BA Sign In Roster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Commander’s Certification Memo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Signed DD 1351-2, if UA or FTS enters in for TPU Soldier</a:t>
            </a:r>
          </a:p>
        </p:txBody>
      </p:sp>
      <p:sp>
        <p:nvSpPr>
          <p:cNvPr id="6" name="Oval 5"/>
          <p:cNvSpPr/>
          <p:nvPr/>
        </p:nvSpPr>
        <p:spPr>
          <a:xfrm>
            <a:off x="5486400" y="2236176"/>
            <a:ext cx="457200" cy="228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Add substantiating Records</a:t>
            </a:r>
          </a:p>
        </p:txBody>
      </p:sp>
    </p:spTree>
    <p:extLst>
      <p:ext uri="{BB962C8B-B14F-4D97-AF65-F5344CB8AC3E}">
        <p14:creationId xmlns:p14="http://schemas.microsoft.com/office/powerpoint/2010/main" val="177802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0662" y="671036"/>
            <a:ext cx="7239000" cy="147732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“Browse”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Select document and click “Select”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Check the box “All pages”, or check document pages you want to upload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Click “Next”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“Documents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Add substantiating Records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78C112-60B8-478C-96EA-72DBEF767459}"/>
              </a:ext>
            </a:extLst>
          </p:cNvPr>
          <p:cNvGrpSpPr/>
          <p:nvPr/>
        </p:nvGrpSpPr>
        <p:grpSpPr>
          <a:xfrm>
            <a:off x="8793" y="2205186"/>
            <a:ext cx="2420992" cy="2895600"/>
            <a:chOff x="8793" y="2205186"/>
            <a:chExt cx="2420992" cy="2895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CA6A1-C28C-430F-9CA1-A5667C913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500" t="24815" r="37500" b="18889"/>
            <a:stretch/>
          </p:blipFill>
          <p:spPr>
            <a:xfrm>
              <a:off x="8793" y="2205186"/>
              <a:ext cx="2286000" cy="28956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67D773-A9F4-4D2D-8856-DF57795B7C4F}"/>
                </a:ext>
              </a:extLst>
            </p:cNvPr>
            <p:cNvGrpSpPr/>
            <p:nvPr/>
          </p:nvGrpSpPr>
          <p:grpSpPr>
            <a:xfrm>
              <a:off x="1091848" y="2610879"/>
              <a:ext cx="1337937" cy="523520"/>
              <a:chOff x="7105023" y="1686280"/>
              <a:chExt cx="1337937" cy="52352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532122D-B0D0-4196-A694-F8CD6E7B7333}"/>
                  </a:ext>
                </a:extLst>
              </p:cNvPr>
              <p:cNvSpPr/>
              <p:nvPr/>
            </p:nvSpPr>
            <p:spPr>
              <a:xfrm>
                <a:off x="7299960" y="1905000"/>
                <a:ext cx="1143000" cy="304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7C06AC-E11B-4C79-8AB1-67F518B3CEFD}"/>
                  </a:ext>
                </a:extLst>
              </p:cNvPr>
              <p:cNvSpPr txBox="1"/>
              <p:nvPr/>
            </p:nvSpPr>
            <p:spPr>
              <a:xfrm>
                <a:off x="7105023" y="1686280"/>
                <a:ext cx="288862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1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7B2BA67-4FA8-456E-9B15-D8DC9EB6F1A7}"/>
              </a:ext>
            </a:extLst>
          </p:cNvPr>
          <p:cNvGrpSpPr/>
          <p:nvPr/>
        </p:nvGrpSpPr>
        <p:grpSpPr>
          <a:xfrm>
            <a:off x="1684484" y="3291364"/>
            <a:ext cx="2480140" cy="2895600"/>
            <a:chOff x="1684484" y="3291364"/>
            <a:chExt cx="2480140" cy="2895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3B7F00-7F7C-4D0F-8DAC-229B298E5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00" t="24815" r="37500" b="18890"/>
            <a:stretch/>
          </p:blipFill>
          <p:spPr>
            <a:xfrm>
              <a:off x="1684484" y="3291364"/>
              <a:ext cx="2286000" cy="28956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DAF93FF-477B-4653-9BED-AD722E2741CA}"/>
                </a:ext>
              </a:extLst>
            </p:cNvPr>
            <p:cNvGrpSpPr/>
            <p:nvPr/>
          </p:nvGrpSpPr>
          <p:grpSpPr>
            <a:xfrm>
              <a:off x="2826687" y="5590064"/>
              <a:ext cx="1337937" cy="523520"/>
              <a:chOff x="7105023" y="1686280"/>
              <a:chExt cx="1337937" cy="52352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F772F93-4008-4836-ABB7-9770685D3035}"/>
                  </a:ext>
                </a:extLst>
              </p:cNvPr>
              <p:cNvSpPr/>
              <p:nvPr/>
            </p:nvSpPr>
            <p:spPr>
              <a:xfrm>
                <a:off x="7299960" y="1905000"/>
                <a:ext cx="1143000" cy="304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D1A6AA-212D-4257-8A3D-1337957CB36B}"/>
                  </a:ext>
                </a:extLst>
              </p:cNvPr>
              <p:cNvSpPr txBox="1"/>
              <p:nvPr/>
            </p:nvSpPr>
            <p:spPr>
              <a:xfrm>
                <a:off x="7105023" y="1686280"/>
                <a:ext cx="288862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2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9F0DBE-1DD2-49B5-80E4-8282A551A61F}"/>
              </a:ext>
            </a:extLst>
          </p:cNvPr>
          <p:cNvGrpSpPr/>
          <p:nvPr/>
        </p:nvGrpSpPr>
        <p:grpSpPr>
          <a:xfrm>
            <a:off x="3861193" y="2216909"/>
            <a:ext cx="2944062" cy="2895600"/>
            <a:chOff x="3861193" y="2216909"/>
            <a:chExt cx="2944062" cy="28956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D0B3C4-F88B-4579-9268-64A76E022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500" t="24815" r="37500" b="18889"/>
            <a:stretch/>
          </p:blipFill>
          <p:spPr>
            <a:xfrm>
              <a:off x="4289159" y="2216909"/>
              <a:ext cx="2286000" cy="28956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B51DC6F-F3AA-4037-A8F2-79D51D7A74E2}"/>
                </a:ext>
              </a:extLst>
            </p:cNvPr>
            <p:cNvGrpSpPr/>
            <p:nvPr/>
          </p:nvGrpSpPr>
          <p:grpSpPr>
            <a:xfrm>
              <a:off x="3861193" y="2338917"/>
              <a:ext cx="1337937" cy="523520"/>
              <a:chOff x="7105023" y="1686280"/>
              <a:chExt cx="1337937" cy="52352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523F66E-7DF7-4D47-8D06-DE2EBA5D04CA}"/>
                  </a:ext>
                </a:extLst>
              </p:cNvPr>
              <p:cNvSpPr/>
              <p:nvPr/>
            </p:nvSpPr>
            <p:spPr>
              <a:xfrm>
                <a:off x="7299960" y="1905000"/>
                <a:ext cx="1143000" cy="304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54F2B7-D1CE-4900-9691-59CF0D10ECC2}"/>
                  </a:ext>
                </a:extLst>
              </p:cNvPr>
              <p:cNvSpPr txBox="1"/>
              <p:nvPr/>
            </p:nvSpPr>
            <p:spPr>
              <a:xfrm>
                <a:off x="7105023" y="1686280"/>
                <a:ext cx="288862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3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41595E-C073-457D-8676-6B16149368E8}"/>
                </a:ext>
              </a:extLst>
            </p:cNvPr>
            <p:cNvGrpSpPr/>
            <p:nvPr/>
          </p:nvGrpSpPr>
          <p:grpSpPr>
            <a:xfrm>
              <a:off x="5467318" y="4515560"/>
              <a:ext cx="1337937" cy="523520"/>
              <a:chOff x="7105023" y="1686280"/>
              <a:chExt cx="1337937" cy="52352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3D7F3D-E23C-439A-B9D4-97D5A1AB4247}"/>
                  </a:ext>
                </a:extLst>
              </p:cNvPr>
              <p:cNvSpPr/>
              <p:nvPr/>
            </p:nvSpPr>
            <p:spPr>
              <a:xfrm>
                <a:off x="7299960" y="1905000"/>
                <a:ext cx="1143000" cy="304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6816102-29E3-45FB-82E6-0E24100D47CA}"/>
                  </a:ext>
                </a:extLst>
              </p:cNvPr>
              <p:cNvSpPr txBox="1"/>
              <p:nvPr/>
            </p:nvSpPr>
            <p:spPr>
              <a:xfrm>
                <a:off x="7105023" y="1686280"/>
                <a:ext cx="288862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4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E5395C-1198-476B-B591-DD091EA37E31}"/>
              </a:ext>
            </a:extLst>
          </p:cNvPr>
          <p:cNvGrpSpPr/>
          <p:nvPr/>
        </p:nvGrpSpPr>
        <p:grpSpPr>
          <a:xfrm>
            <a:off x="6553200" y="2205186"/>
            <a:ext cx="2582007" cy="2895600"/>
            <a:chOff x="6553200" y="2205186"/>
            <a:chExt cx="2582007" cy="28956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20797A-F7A3-488D-A165-76B885D78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500" t="24815" r="37500" b="18889"/>
            <a:stretch/>
          </p:blipFill>
          <p:spPr>
            <a:xfrm>
              <a:off x="6849207" y="2205186"/>
              <a:ext cx="2286000" cy="28956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0C873F4-8911-476C-A29A-4DAC36E031FB}"/>
                </a:ext>
              </a:extLst>
            </p:cNvPr>
            <p:cNvGrpSpPr/>
            <p:nvPr/>
          </p:nvGrpSpPr>
          <p:grpSpPr>
            <a:xfrm>
              <a:off x="6553200" y="3785042"/>
              <a:ext cx="2395944" cy="523520"/>
              <a:chOff x="7105023" y="1686280"/>
              <a:chExt cx="1337937" cy="5235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129F03E-9EFB-4299-B8CC-2811E43920CE}"/>
                  </a:ext>
                </a:extLst>
              </p:cNvPr>
              <p:cNvSpPr/>
              <p:nvPr/>
            </p:nvSpPr>
            <p:spPr>
              <a:xfrm>
                <a:off x="7299960" y="1905000"/>
                <a:ext cx="1143000" cy="304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E1E49E-7474-49F5-9B71-EC652FEC48F5}"/>
                  </a:ext>
                </a:extLst>
              </p:cNvPr>
              <p:cNvSpPr txBox="1"/>
              <p:nvPr/>
            </p:nvSpPr>
            <p:spPr>
              <a:xfrm>
                <a:off x="7105023" y="1686280"/>
                <a:ext cx="288862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61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53CA66B-EC67-4646-B36D-F085620B200D}"/>
              </a:ext>
            </a:extLst>
          </p:cNvPr>
          <p:cNvGrpSpPr/>
          <p:nvPr/>
        </p:nvGrpSpPr>
        <p:grpSpPr>
          <a:xfrm>
            <a:off x="6168538" y="2221525"/>
            <a:ext cx="2370886" cy="2895600"/>
            <a:chOff x="5580290" y="1735015"/>
            <a:chExt cx="2370886" cy="28956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9F8CFF-83DF-4552-93F4-0BEBA0524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500" t="24815" r="37500" b="18889"/>
            <a:stretch/>
          </p:blipFill>
          <p:spPr>
            <a:xfrm>
              <a:off x="5580290" y="1735015"/>
              <a:ext cx="2286000" cy="28956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7036776" y="4217376"/>
              <a:ext cx="914400" cy="381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76400" y="649068"/>
            <a:ext cx="5791200" cy="1200329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type of document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Input document name in “Document Name” and “Notes”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“Attach”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Click “Done”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Add substantiating Records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8CF4B7-12CE-4927-9AA4-23AA0578D994}"/>
              </a:ext>
            </a:extLst>
          </p:cNvPr>
          <p:cNvGrpSpPr/>
          <p:nvPr/>
        </p:nvGrpSpPr>
        <p:grpSpPr>
          <a:xfrm>
            <a:off x="522406" y="2209800"/>
            <a:ext cx="2286002" cy="2895600"/>
            <a:chOff x="76199" y="1735015"/>
            <a:chExt cx="2286002" cy="2895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82099-E37B-4091-8944-22337AF55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684" t="24815" r="37316" b="18889"/>
            <a:stretch/>
          </p:blipFill>
          <p:spPr>
            <a:xfrm>
              <a:off x="76200" y="1735015"/>
              <a:ext cx="2286001" cy="28956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036DE5-36EC-41DD-B570-502A80961D42}"/>
                </a:ext>
              </a:extLst>
            </p:cNvPr>
            <p:cNvSpPr/>
            <p:nvPr/>
          </p:nvSpPr>
          <p:spPr>
            <a:xfrm>
              <a:off x="76199" y="3074377"/>
              <a:ext cx="2286001" cy="381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8E3604-03EA-4284-BFA2-154D895EADA6}"/>
              </a:ext>
            </a:extLst>
          </p:cNvPr>
          <p:cNvGrpSpPr/>
          <p:nvPr/>
        </p:nvGrpSpPr>
        <p:grpSpPr>
          <a:xfrm>
            <a:off x="3207727" y="2209800"/>
            <a:ext cx="2499945" cy="2895600"/>
            <a:chOff x="2605455" y="1735015"/>
            <a:chExt cx="2499945" cy="28956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2EE321-82A0-4EF1-A68D-C06E26038DC3}"/>
                </a:ext>
              </a:extLst>
            </p:cNvPr>
            <p:cNvGrpSpPr/>
            <p:nvPr/>
          </p:nvGrpSpPr>
          <p:grpSpPr>
            <a:xfrm>
              <a:off x="2605455" y="1735015"/>
              <a:ext cx="2423746" cy="2895600"/>
              <a:chOff x="2605455" y="1735015"/>
              <a:chExt cx="2423746" cy="28956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90524C9-0764-4ACC-8339-B4B661D566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7500" t="24815" r="37500" b="18889"/>
              <a:stretch/>
            </p:blipFill>
            <p:spPr>
              <a:xfrm>
                <a:off x="2743201" y="1735015"/>
                <a:ext cx="2286000" cy="289560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3CE0214-D7F4-47BC-91B0-E12E500669DD}"/>
                  </a:ext>
                </a:extLst>
              </p:cNvPr>
              <p:cNvSpPr/>
              <p:nvPr/>
            </p:nvSpPr>
            <p:spPr>
              <a:xfrm>
                <a:off x="2605455" y="2440985"/>
                <a:ext cx="1144012" cy="49786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4349822-90AE-486D-A50A-52698C2126EC}"/>
                  </a:ext>
                </a:extLst>
              </p:cNvPr>
              <p:cNvSpPr/>
              <p:nvPr/>
            </p:nvSpPr>
            <p:spPr>
              <a:xfrm>
                <a:off x="2743200" y="3111021"/>
                <a:ext cx="914400" cy="49786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51D5CAD-05FF-48A5-AE7F-DF8C373A0E76}"/>
                </a:ext>
              </a:extLst>
            </p:cNvPr>
            <p:cNvSpPr/>
            <p:nvPr/>
          </p:nvSpPr>
          <p:spPr>
            <a:xfrm>
              <a:off x="4191000" y="4214448"/>
              <a:ext cx="914400" cy="381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374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594469-A0E0-4945-BABD-233689EF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t="8518" r="1666" b="2593"/>
          <a:stretch/>
        </p:blipFill>
        <p:spPr>
          <a:xfrm>
            <a:off x="126024" y="1143000"/>
            <a:ext cx="89154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4725" y="658812"/>
            <a:ext cx="1885950" cy="36988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“Continue”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Add substantiating Records</a:t>
            </a:r>
          </a:p>
        </p:txBody>
      </p:sp>
      <p:sp>
        <p:nvSpPr>
          <p:cNvPr id="5" name="Oval 4"/>
          <p:cNvSpPr/>
          <p:nvPr/>
        </p:nvSpPr>
        <p:spPr>
          <a:xfrm>
            <a:off x="6248400" y="4800600"/>
            <a:ext cx="1600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53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38187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latin typeface="Arial" pitchFamily="34" charset="0"/>
                <a:cs typeface="Arial" pitchFamily="34" charset="0"/>
              </a:rPr>
              <a:t>Reimbursable Expenses for  IDT Travel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sz="2000" dirty="0"/>
              <a:t> </a:t>
            </a:r>
          </a:p>
          <a:p>
            <a:pPr eaLnBrk="1" hangingPunct="1">
              <a:buFontTx/>
              <a:buNone/>
            </a:pPr>
            <a:r>
              <a:rPr lang="en-US" sz="2000" dirty="0"/>
              <a:t> </a:t>
            </a:r>
          </a:p>
          <a:p>
            <a:pPr eaLnBrk="1" hangingPunct="1"/>
            <a:endParaRPr lang="en-US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44500" y="1524000"/>
            <a:ext cx="8572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5750" y="1219200"/>
            <a:ext cx="87312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8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76250" y="1295400"/>
            <a:ext cx="85725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3200" kern="0" dirty="0">
              <a:latin typeface="+mn-lt"/>
            </a:endParaRPr>
          </a:p>
        </p:txBody>
      </p:sp>
      <p:sp>
        <p:nvSpPr>
          <p:cNvPr id="7175" name="Content Placeholder 2"/>
          <p:cNvSpPr txBox="1">
            <a:spLocks/>
          </p:cNvSpPr>
          <p:nvPr/>
        </p:nvSpPr>
        <p:spPr bwMode="auto">
          <a:xfrm>
            <a:off x="127000" y="1447800"/>
            <a:ext cx="889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  Reimbursement is limited strictly to $500 of actual travel and transportation costs (tolls, train/bus/airplane expenses, rental car, lodging, parking, travel day meals) 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  Payment of mileage varies, but should be in the range of $.17 to $.23.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This is </a:t>
            </a:r>
            <a:r>
              <a:rPr lang="en-US" b="1" u="sng" dirty="0">
                <a:latin typeface="Arial" pitchFamily="34" charset="0"/>
                <a:cs typeface="Arial" pitchFamily="34" charset="0"/>
              </a:rPr>
              <a:t>not the standard TDY mileage rate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  Actual cost for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travel day only </a:t>
            </a:r>
            <a:r>
              <a:rPr lang="en-US" dirty="0">
                <a:latin typeface="Arial" pitchFamily="34" charset="0"/>
                <a:cs typeface="Arial" pitchFamily="34" charset="0"/>
              </a:rPr>
              <a:t>meals, up to 75% of IDT location M&amp;IE rate 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  Use of the LIK Program does not reduce the $500 limit, but Soldier may not be reimbursed for Lodging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  The official distance a Soldier travels to their IDT location is determined by the Defense Table of Official Distances (DTOD) using Zip Code to Zip Code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  Receipts are </a:t>
            </a:r>
            <a:r>
              <a:rPr lang="en-US" b="1" u="sng" dirty="0">
                <a:latin typeface="Arial" pitchFamily="34" charset="0"/>
                <a:cs typeface="Arial" pitchFamily="34" charset="0"/>
              </a:rPr>
              <a:t>required</a:t>
            </a:r>
            <a:r>
              <a:rPr lang="en-US" dirty="0">
                <a:latin typeface="Arial" pitchFamily="34" charset="0"/>
                <a:cs typeface="Arial" pitchFamily="34" charset="0"/>
              </a:rPr>
              <a:t> for ALL expenses</a:t>
            </a:r>
          </a:p>
        </p:txBody>
      </p:sp>
    </p:spTree>
    <p:extLst>
      <p:ext uri="{BB962C8B-B14F-4D97-AF65-F5344CB8AC3E}">
        <p14:creationId xmlns:p14="http://schemas.microsoft.com/office/powerpoint/2010/main" val="4372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A7760-2D40-551E-B13D-7BA60E3B4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14995" r="69167" b="24425"/>
          <a:stretch/>
        </p:blipFill>
        <p:spPr>
          <a:xfrm>
            <a:off x="626201" y="669483"/>
            <a:ext cx="3842551" cy="2759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F225E-45A4-DE1E-8E4B-A5C925B65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7" t="13847" r="69583" b="25899"/>
          <a:stretch/>
        </p:blipFill>
        <p:spPr>
          <a:xfrm>
            <a:off x="1378006" y="2514600"/>
            <a:ext cx="3842551" cy="27446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29000" y="3736777"/>
            <a:ext cx="1791557" cy="647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860837-EEBB-4548-ACF7-9B5C098730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Accounting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365EC-B2B8-44D0-AEE3-717FF07BDA7A}"/>
              </a:ext>
            </a:extLst>
          </p:cNvPr>
          <p:cNvSpPr txBox="1"/>
          <p:nvPr/>
        </p:nvSpPr>
        <p:spPr>
          <a:xfrm>
            <a:off x="5212256" y="1498937"/>
            <a:ext cx="3842551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/>
              <a:t>Accounting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Select “Add LOA”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Select “Cross ORG LOA”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Search “IDT”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Use FY23 (*update)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-23 MIRC1BTPRE for Enlisted</a:t>
            </a:r>
            <a:b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-23 MIRC1BTPRO for Officer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E57413-870E-4A01-BDCC-CD80225BB428}"/>
              </a:ext>
            </a:extLst>
          </p:cNvPr>
          <p:cNvSpPr/>
          <p:nvPr/>
        </p:nvSpPr>
        <p:spPr>
          <a:xfrm>
            <a:off x="3478152" y="1475362"/>
            <a:ext cx="836946" cy="2772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678CE-9496-44E1-B4DD-1F2716142484}"/>
              </a:ext>
            </a:extLst>
          </p:cNvPr>
          <p:cNvSpPr txBox="1"/>
          <p:nvPr/>
        </p:nvSpPr>
        <p:spPr>
          <a:xfrm>
            <a:off x="3290981" y="1306204"/>
            <a:ext cx="27603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CF4ECD-4945-8AB0-CE0F-D8AD868B38BD}"/>
              </a:ext>
            </a:extLst>
          </p:cNvPr>
          <p:cNvSpPr/>
          <p:nvPr/>
        </p:nvSpPr>
        <p:spPr>
          <a:xfrm>
            <a:off x="2880808" y="2220536"/>
            <a:ext cx="836946" cy="2772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FFD1F-8F94-6564-C024-75B9D84D7A91}"/>
              </a:ext>
            </a:extLst>
          </p:cNvPr>
          <p:cNvSpPr txBox="1"/>
          <p:nvPr/>
        </p:nvSpPr>
        <p:spPr>
          <a:xfrm>
            <a:off x="2611658" y="2109548"/>
            <a:ext cx="27603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2C8DD-63C4-E7E4-EC35-C9AEC13A0B5E}"/>
              </a:ext>
            </a:extLst>
          </p:cNvPr>
          <p:cNvSpPr txBox="1"/>
          <p:nvPr/>
        </p:nvSpPr>
        <p:spPr>
          <a:xfrm>
            <a:off x="3340133" y="3598158"/>
            <a:ext cx="27603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7300" y="1208465"/>
            <a:ext cx="6400800" cy="36988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TOTAL MUST NOT TO EXCEED $500.00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Set $500 Limit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F6846-8E72-4B6E-854E-C7CC1CA61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2963" b="4074"/>
          <a:stretch/>
        </p:blipFill>
        <p:spPr>
          <a:xfrm>
            <a:off x="2171700" y="1676400"/>
            <a:ext cx="4572000" cy="4267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15000" y="5420935"/>
            <a:ext cx="838200" cy="37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914400" y="0"/>
            <a:ext cx="7239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Input Comments</a:t>
            </a:r>
          </a:p>
        </p:txBody>
      </p:sp>
      <p:sp>
        <p:nvSpPr>
          <p:cNvPr id="6" name="Oval 5"/>
          <p:cNvSpPr/>
          <p:nvPr/>
        </p:nvSpPr>
        <p:spPr>
          <a:xfrm>
            <a:off x="2209800" y="4343400"/>
            <a:ext cx="4191000" cy="762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C7E14D-2B72-4408-8811-9045956B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2963" b="4074"/>
          <a:stretch/>
        </p:blipFill>
        <p:spPr>
          <a:xfrm>
            <a:off x="17755" y="1524000"/>
            <a:ext cx="45720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5294A-0FA7-4DD3-813A-984ECADBF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13" t="12963" r="194" b="4074"/>
          <a:stretch/>
        </p:blipFill>
        <p:spPr>
          <a:xfrm>
            <a:off x="4609730" y="1524000"/>
            <a:ext cx="4516515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518" y="737124"/>
            <a:ext cx="7086600" cy="12001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Add Required Comment:  “IAW 37USC, 452 (b) (9), IDT TRAVEL OUTSIDE NORMAL COMMUTE (150 miles).  Soldier is authorized travel expenses NTE $500 for travel to and from Inactive Duty Training according to JFTR, Paragraph U7160.” Select “Save”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9E15F9-0BB3-4370-88F7-33C25A23D38F}"/>
              </a:ext>
            </a:extLst>
          </p:cNvPr>
          <p:cNvSpPr/>
          <p:nvPr/>
        </p:nvSpPr>
        <p:spPr>
          <a:xfrm>
            <a:off x="1752600" y="3505200"/>
            <a:ext cx="2895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F51FC9-D612-4C47-8A5B-20F6E0843B49}"/>
              </a:ext>
            </a:extLst>
          </p:cNvPr>
          <p:cNvSpPr/>
          <p:nvPr/>
        </p:nvSpPr>
        <p:spPr>
          <a:xfrm>
            <a:off x="6259497" y="3657600"/>
            <a:ext cx="28956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1D0CA-1B58-42E9-B8C2-AC4954DC0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295215"/>
            <a:ext cx="4572396" cy="4267570"/>
          </a:xfrm>
          <a:prstGeom prst="rect">
            <a:avLst/>
          </a:prstGeom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xfrm>
            <a:off x="914400" y="0"/>
            <a:ext cx="72390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Verify total Amount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9300" y="773112"/>
            <a:ext cx="5105400" cy="36988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Ensure total expenses do not exceed $500.00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1B6A4-9A90-45E4-8A6C-444F51FC2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2963" b="4074"/>
          <a:stretch/>
        </p:blipFill>
        <p:spPr>
          <a:xfrm>
            <a:off x="2476500" y="1524000"/>
            <a:ext cx="45720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725487"/>
            <a:ext cx="7086600" cy="92333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Add reason codes and comments for all Audits</a:t>
            </a:r>
            <a:br>
              <a:rPr lang="en-US" dirty="0"/>
            </a:br>
            <a:r>
              <a:rPr lang="en-US" dirty="0"/>
              <a:t>Add “(month) Battle Assembly” to justification to Approving Official and click “Save and Proceed To Digital Signature”</a:t>
            </a:r>
          </a:p>
        </p:txBody>
      </p:sp>
      <p:sp>
        <p:nvSpPr>
          <p:cNvPr id="6" name="Oval 5"/>
          <p:cNvSpPr/>
          <p:nvPr/>
        </p:nvSpPr>
        <p:spPr>
          <a:xfrm>
            <a:off x="4267200" y="3886200"/>
            <a:ext cx="26670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990600" y="0"/>
            <a:ext cx="72390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Justification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EE454-E75A-C18E-C930-70E9FB6B6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13" t="18633" r="40317" b="13631"/>
          <a:stretch/>
        </p:blipFill>
        <p:spPr>
          <a:xfrm>
            <a:off x="2667000" y="1388810"/>
            <a:ext cx="4038600" cy="430937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Digital Signature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741203"/>
            <a:ext cx="70866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Select ROUTING LIST – 301</a:t>
            </a:r>
          </a:p>
          <a:p>
            <a:pPr>
              <a:defRPr/>
            </a:pPr>
            <a:r>
              <a:rPr lang="en-US" dirty="0"/>
              <a:t>Click I agree to SIGN this document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5659690"/>
            <a:ext cx="7086600" cy="36988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Digital Sign Travel Voucher – Click “Submit Completed Document”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4EC4CA-C5CC-4920-993A-CA84A3830693}"/>
              </a:ext>
            </a:extLst>
          </p:cNvPr>
          <p:cNvSpPr/>
          <p:nvPr/>
        </p:nvSpPr>
        <p:spPr>
          <a:xfrm>
            <a:off x="4678926" y="3304762"/>
            <a:ext cx="1988574" cy="5814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CD1D6E-64D5-4BE0-A04B-252CD66AB02A}"/>
              </a:ext>
            </a:extLst>
          </p:cNvPr>
          <p:cNvSpPr/>
          <p:nvPr/>
        </p:nvSpPr>
        <p:spPr>
          <a:xfrm>
            <a:off x="2895600" y="3453364"/>
            <a:ext cx="1798074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B4B4C6-2B97-F518-BD56-76D25A0C2C35}"/>
              </a:ext>
            </a:extLst>
          </p:cNvPr>
          <p:cNvSpPr/>
          <p:nvPr/>
        </p:nvSpPr>
        <p:spPr>
          <a:xfrm>
            <a:off x="5029200" y="5278690"/>
            <a:ext cx="1798074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428EF493-6FF8-45E6-ACB5-6E4F463D6A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-76200"/>
            <a:ext cx="7239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Verify Distance in DTOD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D1175C-7652-4DB1-8CD3-208EC27B6A7E}"/>
              </a:ext>
            </a:extLst>
          </p:cNvPr>
          <p:cNvSpPr/>
          <p:nvPr/>
        </p:nvSpPr>
        <p:spPr>
          <a:xfrm>
            <a:off x="5060950" y="2819400"/>
            <a:ext cx="1981200" cy="381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0AEF6-DC45-4F9D-85D2-77C7C30A82B0}"/>
              </a:ext>
            </a:extLst>
          </p:cNvPr>
          <p:cNvSpPr txBox="1"/>
          <p:nvPr/>
        </p:nvSpPr>
        <p:spPr>
          <a:xfrm>
            <a:off x="4267200" y="4114800"/>
            <a:ext cx="280448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Select “Distance Calculator”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305AE-0C4F-E3FA-6EBF-49B415AF1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0" t="19563" r="69952" b="50155"/>
          <a:stretch/>
        </p:blipFill>
        <p:spPr>
          <a:xfrm>
            <a:off x="381000" y="1447800"/>
            <a:ext cx="8001001" cy="2133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3424DD-7A57-86D5-9FF3-DF491771E738}"/>
              </a:ext>
            </a:extLst>
          </p:cNvPr>
          <p:cNvSpPr/>
          <p:nvPr/>
        </p:nvSpPr>
        <p:spPr>
          <a:xfrm>
            <a:off x="1919720" y="1743364"/>
            <a:ext cx="1676400" cy="1152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8C1A4E-8AAB-4305-62DE-DDE9B845A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4" t="17942" r="73879" b="21070"/>
          <a:stretch/>
        </p:blipFill>
        <p:spPr>
          <a:xfrm>
            <a:off x="281657" y="812341"/>
            <a:ext cx="4816980" cy="3145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A2C37-4F07-7566-C085-BB03F1EB8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12377" r="69167" b="14661"/>
          <a:stretch/>
        </p:blipFill>
        <p:spPr>
          <a:xfrm>
            <a:off x="4186980" y="2585975"/>
            <a:ext cx="4576020" cy="277053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ACEDB7E-6563-4F08-A863-1CC759090D5C}"/>
              </a:ext>
            </a:extLst>
          </p:cNvPr>
          <p:cNvSpPr/>
          <p:nvPr/>
        </p:nvSpPr>
        <p:spPr>
          <a:xfrm>
            <a:off x="1752600" y="1939644"/>
            <a:ext cx="1680461" cy="646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C7568-968F-46C8-A888-DAC791C50AB9}"/>
              </a:ext>
            </a:extLst>
          </p:cNvPr>
          <p:cNvSpPr txBox="1"/>
          <p:nvPr/>
        </p:nvSpPr>
        <p:spPr>
          <a:xfrm>
            <a:off x="381000" y="2715309"/>
            <a:ext cx="364093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1. Enter Zip Code or Town and State,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then select “Search”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C73EE-48C6-4EE9-BB22-8A8388F6864A}"/>
              </a:ext>
            </a:extLst>
          </p:cNvPr>
          <p:cNvSpPr txBox="1"/>
          <p:nvPr/>
        </p:nvSpPr>
        <p:spPr>
          <a:xfrm>
            <a:off x="3631951" y="4294634"/>
            <a:ext cx="294689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2. Select proper city/location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with zip code (if available)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4DB8A1-9567-4535-9E07-F4A290D893B4}"/>
              </a:ext>
            </a:extLst>
          </p:cNvPr>
          <p:cNvSpPr/>
          <p:nvPr/>
        </p:nvSpPr>
        <p:spPr>
          <a:xfrm>
            <a:off x="5486400" y="3516505"/>
            <a:ext cx="3034116" cy="7781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A6768D-F320-48E2-AA5E-CD2D8A1EB513}"/>
              </a:ext>
            </a:extLst>
          </p:cNvPr>
          <p:cNvSpPr txBox="1"/>
          <p:nvPr/>
        </p:nvSpPr>
        <p:spPr>
          <a:xfrm>
            <a:off x="1174099" y="5666234"/>
            <a:ext cx="24578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3. Do the same steps for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“Traveling To:” 85008</a:t>
            </a:r>
          </a:p>
        </p:txBody>
      </p:sp>
      <p:sp>
        <p:nvSpPr>
          <p:cNvPr id="56329" name="Title 1">
            <a:extLst>
              <a:ext uri="{FF2B5EF4-FFF2-40B4-BE49-F238E27FC236}">
                <a16:creationId xmlns:a16="http://schemas.microsoft.com/office/drawing/2014/main" id="{BFEA840E-3192-4B3C-BDE2-ECEA0E4CD8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-76200"/>
            <a:ext cx="7239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Verify Distance in DTOD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C4183-77AA-92AC-A897-B8EF0B75B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t="13847" r="70000" b="17865"/>
          <a:stretch/>
        </p:blipFill>
        <p:spPr>
          <a:xfrm>
            <a:off x="381000" y="976745"/>
            <a:ext cx="6017150" cy="4091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63659-E39F-411C-A35D-A42D251DC3FD}"/>
              </a:ext>
            </a:extLst>
          </p:cNvPr>
          <p:cNvSpPr txBox="1"/>
          <p:nvPr/>
        </p:nvSpPr>
        <p:spPr>
          <a:xfrm>
            <a:off x="4876800" y="1795422"/>
            <a:ext cx="3505200" cy="203132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>
                <a:latin typeface="+mn-lt"/>
              </a:rPr>
              <a:t>Ensure both “Traveling From:” and “Traveling To:” are correct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dirty="0">
                <a:latin typeface="+mn-lt"/>
              </a:rPr>
              <a:t>Select “Calculate Mileage”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dirty="0">
                <a:latin typeface="+mn-lt"/>
              </a:rPr>
              <a:t>IDT Reimbursement authorized for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150 miles </a:t>
            </a:r>
            <a:r>
              <a:rPr lang="en-US" dirty="0">
                <a:latin typeface="+mn-lt"/>
              </a:rPr>
              <a:t>and greater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dirty="0"/>
              <a:t>Save this mileage calculation for the expense page</a:t>
            </a:r>
            <a:endParaRPr lang="en-US" dirty="0">
              <a:latin typeface="+mn-lt"/>
            </a:endParaRPr>
          </a:p>
        </p:txBody>
      </p:sp>
      <p:sp>
        <p:nvSpPr>
          <p:cNvPr id="58373" name="Title 1">
            <a:extLst>
              <a:ext uri="{FF2B5EF4-FFF2-40B4-BE49-F238E27FC236}">
                <a16:creationId xmlns:a16="http://schemas.microsoft.com/office/drawing/2014/main" id="{42A43A5F-3D77-4A3E-A2AC-2FA9AFF381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-762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Verify Distance in Distance Calculator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C3D222-769F-48B5-95DE-2DABF118FFFE}"/>
              </a:ext>
            </a:extLst>
          </p:cNvPr>
          <p:cNvSpPr/>
          <p:nvPr/>
        </p:nvSpPr>
        <p:spPr>
          <a:xfrm>
            <a:off x="1524000" y="4495800"/>
            <a:ext cx="13716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0DF726A3-CF4D-6EDC-BBEF-3A3AAB1B2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7722" y="1972551"/>
            <a:ext cx="561853" cy="561853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B6D47D0E-4576-9550-A8F9-1B449AAF2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7149" y="3429000"/>
            <a:ext cx="561853" cy="5618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990600" y="0"/>
            <a:ext cx="6985000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DTS Procedures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 bwMode="auto">
          <a:xfrm>
            <a:off x="254000" y="1066800"/>
            <a:ext cx="8890000" cy="5257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q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Manual vouchers will NOT be used to pay for IDT travel reimbursement</a:t>
            </a:r>
          </a:p>
          <a:p>
            <a:pPr>
              <a:buFont typeface="Wingdings" pitchFamily="2" charset="2"/>
              <a:buChar char="q"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DTS local travel voucher will be completed for reimbursement</a:t>
            </a:r>
          </a:p>
          <a:p>
            <a:pPr>
              <a:buFont typeface="Wingdings" pitchFamily="2" charset="2"/>
              <a:buChar char="q"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Substantiating documents required in DTS:</a:t>
            </a:r>
          </a:p>
          <a:p>
            <a:pPr lvl="1">
              <a:buFont typeface="Wingdings" pitchFamily="2" charset="2"/>
              <a:buChar char="q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Receipts for all expenses</a:t>
            </a:r>
          </a:p>
          <a:p>
            <a:pPr lvl="1">
              <a:buFont typeface="Wingdings" pitchFamily="2" charset="2"/>
              <a:buChar char="q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Redacted BA Sign in Roster or DA Form 1380 for RST </a:t>
            </a:r>
          </a:p>
          <a:p>
            <a:pPr lvl="1">
              <a:buFont typeface="Wingdings" pitchFamily="2" charset="2"/>
              <a:buChar char="q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Commander’s Certification Memo</a:t>
            </a:r>
          </a:p>
          <a:p>
            <a:pPr lvl="4">
              <a:buFont typeface="Wingdings" pitchFamily="2" charset="2"/>
              <a:buChar char="Ø"/>
            </a:pPr>
            <a:r>
              <a:rPr lang="en-US" sz="100" dirty="0"/>
              <a:t>dd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87F8A8-CBB4-894A-DB0E-85522AA2B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4603" r="69167" b="31139"/>
          <a:stretch/>
        </p:blipFill>
        <p:spPr>
          <a:xfrm>
            <a:off x="990600" y="1644398"/>
            <a:ext cx="6934200" cy="2546602"/>
          </a:xfrm>
          <a:prstGeom prst="rect">
            <a:avLst/>
          </a:prstGeom>
        </p:spPr>
      </p:pic>
      <p:sp>
        <p:nvSpPr>
          <p:cNvPr id="61442" name="Title 1">
            <a:extLst>
              <a:ext uri="{FF2B5EF4-FFF2-40B4-BE49-F238E27FC236}">
                <a16:creationId xmlns:a16="http://schemas.microsoft.com/office/drawing/2014/main" id="{B33D622A-8D0B-4E67-81B3-90F0771A67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76200"/>
            <a:ext cx="7239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DTS Procedures for </a:t>
            </a: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IDT Travel Reimbursement</a:t>
            </a:r>
          </a:p>
        </p:txBody>
      </p:sp>
      <p:grpSp>
        <p:nvGrpSpPr>
          <p:cNvPr id="61443" name="Group 12">
            <a:extLst>
              <a:ext uri="{FF2B5EF4-FFF2-40B4-BE49-F238E27FC236}">
                <a16:creationId xmlns:a16="http://schemas.microsoft.com/office/drawing/2014/main" id="{2EE207C9-374E-466C-B0F0-F2C665A67EFE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590800"/>
            <a:ext cx="4981364" cy="2799665"/>
            <a:chOff x="2038350" y="3886200"/>
            <a:chExt cx="4981364" cy="2799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64BFF3-84E8-4ACE-8699-462E52076F9E}"/>
                </a:ext>
              </a:extLst>
            </p:cNvPr>
            <p:cNvSpPr txBox="1"/>
            <p:nvPr/>
          </p:nvSpPr>
          <p:spPr>
            <a:xfrm>
              <a:off x="2038350" y="6039534"/>
              <a:ext cx="4981364" cy="64633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Click on “Create New Document” drop down Menu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Select “Local Voucher”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9889BE-5038-4C46-A2AA-58E73B0D4EB8}"/>
                </a:ext>
              </a:extLst>
            </p:cNvPr>
            <p:cNvSpPr/>
            <p:nvPr/>
          </p:nvSpPr>
          <p:spPr>
            <a:xfrm>
              <a:off x="4342845" y="4914900"/>
              <a:ext cx="1371600" cy="4572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7ED00A-C71C-44B7-9AB0-A91094D50E67}"/>
                </a:ext>
              </a:extLst>
            </p:cNvPr>
            <p:cNvSpPr/>
            <p:nvPr/>
          </p:nvSpPr>
          <p:spPr>
            <a:xfrm>
              <a:off x="4324350" y="3886200"/>
              <a:ext cx="1371600" cy="4572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FD3C6EA-8E43-4B80-9C94-B88D2573216A}"/>
                </a:ext>
              </a:extLst>
            </p:cNvPr>
            <p:cNvCxnSpPr>
              <a:cxnSpLocks/>
              <a:stCxn id="8" idx="0"/>
              <a:endCxn id="5" idx="4"/>
            </p:cNvCxnSpPr>
            <p:nvPr/>
          </p:nvCxnSpPr>
          <p:spPr>
            <a:xfrm flipV="1">
              <a:off x="4529032" y="5372100"/>
              <a:ext cx="499613" cy="66743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44F8C7F-1055-41E8-9342-007C3C83923D}"/>
                </a:ext>
              </a:extLst>
            </p:cNvPr>
            <p:cNvCxnSpPr>
              <a:cxnSpLocks/>
              <a:stCxn id="8" idx="0"/>
              <a:endCxn id="7" idx="4"/>
            </p:cNvCxnSpPr>
            <p:nvPr/>
          </p:nvCxnSpPr>
          <p:spPr>
            <a:xfrm flipV="1">
              <a:off x="4529032" y="4343400"/>
              <a:ext cx="481118" cy="169613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59D3283E-A64C-468B-8CFB-D5D6DC272E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239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Create New Local Voucher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33188-FFEE-497B-AF0D-7DAA861FE2E9}"/>
              </a:ext>
            </a:extLst>
          </p:cNvPr>
          <p:cNvSpPr txBox="1"/>
          <p:nvPr/>
        </p:nvSpPr>
        <p:spPr bwMode="auto">
          <a:xfrm>
            <a:off x="838200" y="3838738"/>
            <a:ext cx="7613650" cy="230832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>
                <a:latin typeface="+mn-lt"/>
              </a:rPr>
              <a:t>Local Voucher Date</a:t>
            </a:r>
            <a:r>
              <a:rPr lang="en-US" dirty="0">
                <a:latin typeface="+mn-lt"/>
              </a:rPr>
              <a:t>: 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*Enter the start date of Battle Assembly </a:t>
            </a:r>
            <a:r>
              <a:rPr lang="en-US" dirty="0">
                <a:latin typeface="+mn-lt"/>
              </a:rPr>
              <a:t>(not the first or last day of travel).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u="sng" dirty="0">
                <a:latin typeface="+mn-lt"/>
              </a:rPr>
              <a:t>Reference</a:t>
            </a:r>
            <a:r>
              <a:rPr lang="en-US" dirty="0">
                <a:latin typeface="+mn-lt"/>
              </a:rPr>
              <a:t>: “(month) BA – IDT TRP” </a:t>
            </a:r>
            <a:br>
              <a:rPr lang="en-US" dirty="0">
                <a:latin typeface="+mn-lt"/>
              </a:rPr>
            </a:br>
            <a:br>
              <a:rPr lang="en-US" dirty="0"/>
            </a:br>
            <a:r>
              <a:rPr lang="en-US" u="sng" dirty="0">
                <a:latin typeface="+mn-lt"/>
              </a:rPr>
              <a:t>Conference Attendance</a:t>
            </a:r>
            <a:r>
              <a:rPr lang="en-US" dirty="0">
                <a:latin typeface="+mn-lt"/>
              </a:rPr>
              <a:t>: “No”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Click “Continue”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2F8B4-1624-3FB3-32AC-670334544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5" t="25433" r="69412" b="15418"/>
          <a:stretch/>
        </p:blipFill>
        <p:spPr>
          <a:xfrm>
            <a:off x="2209800" y="710938"/>
            <a:ext cx="4491788" cy="30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524C-66A8-174E-75BC-8983B413B955}"/>
              </a:ext>
            </a:extLst>
          </p:cNvPr>
          <p:cNvSpPr txBox="1"/>
          <p:nvPr/>
        </p:nvSpPr>
        <p:spPr>
          <a:xfrm rot="21061730">
            <a:off x="185187" y="3344684"/>
            <a:ext cx="2878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22225">
                  <a:solidFill>
                    <a:srgbClr val="C00000"/>
                  </a:solidFill>
                  <a:prstDash val="solid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*CORRECTION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5A8815-D6BE-479D-AC21-3C8184963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25420" r="37500" b="18889"/>
          <a:stretch/>
        </p:blipFill>
        <p:spPr>
          <a:xfrm>
            <a:off x="5512668" y="939856"/>
            <a:ext cx="2286000" cy="2864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A01CD-7A39-4F0E-B3C2-C481831BE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25420" r="37500" b="18889"/>
          <a:stretch/>
        </p:blipFill>
        <p:spPr>
          <a:xfrm>
            <a:off x="1345334" y="2968680"/>
            <a:ext cx="2286000" cy="2864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239F0-C53B-49D6-BBD3-3AF22E383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26" t="24718" r="18333" b="35838"/>
          <a:stretch/>
        </p:blipFill>
        <p:spPr>
          <a:xfrm>
            <a:off x="401730" y="777176"/>
            <a:ext cx="4365434" cy="2028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C760D-22EB-415D-BA4F-30A0C3C1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239000" cy="457199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Airline Travel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AB76D-B26F-4A16-B118-2F13DF8C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770F-5499-480A-A600-D38703DF86D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CF932-88C5-4A12-8159-7C9D351FAFCD}"/>
              </a:ext>
            </a:extLst>
          </p:cNvPr>
          <p:cNvSpPr txBox="1"/>
          <p:nvPr/>
        </p:nvSpPr>
        <p:spPr>
          <a:xfrm>
            <a:off x="4947516" y="4347389"/>
            <a:ext cx="3048000" cy="147732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/>
              <a:t>FOR Airline Travel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Select “Add Expense”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Select “Other Expenses”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Select “Other – Create Your Own”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D80315-555A-4B5B-B6CA-692F45751D2E}"/>
              </a:ext>
            </a:extLst>
          </p:cNvPr>
          <p:cNvGrpSpPr/>
          <p:nvPr/>
        </p:nvGrpSpPr>
        <p:grpSpPr>
          <a:xfrm>
            <a:off x="3570282" y="939856"/>
            <a:ext cx="1337937" cy="523520"/>
            <a:chOff x="7105023" y="1686280"/>
            <a:chExt cx="1337937" cy="5235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7D49CA3-3176-4CBC-88ED-2F8EDA3910E9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AB9F74-B981-4C75-92B5-727BFDD49D37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B7F708-0031-4F21-8CE1-DF9B65E19FA6}"/>
              </a:ext>
            </a:extLst>
          </p:cNvPr>
          <p:cNvGrpSpPr/>
          <p:nvPr/>
        </p:nvGrpSpPr>
        <p:grpSpPr>
          <a:xfrm>
            <a:off x="1066800" y="4033445"/>
            <a:ext cx="1337937" cy="523520"/>
            <a:chOff x="7105023" y="1686280"/>
            <a:chExt cx="1337937" cy="5235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21F7BF-4660-46C7-BA7B-C520C6B83832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A34016-0F7B-41AB-9E48-275C1A2E4E91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C78B8F-4EC0-46F9-AFC1-0867FD467324}"/>
              </a:ext>
            </a:extLst>
          </p:cNvPr>
          <p:cNvGrpSpPr/>
          <p:nvPr/>
        </p:nvGrpSpPr>
        <p:grpSpPr>
          <a:xfrm>
            <a:off x="5329923" y="1484376"/>
            <a:ext cx="1337937" cy="523520"/>
            <a:chOff x="7105023" y="1686280"/>
            <a:chExt cx="1337937" cy="5235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806E62-DABF-4C94-B57B-1ABFE137FAA3}"/>
                </a:ext>
              </a:extLst>
            </p:cNvPr>
            <p:cNvSpPr/>
            <p:nvPr/>
          </p:nvSpPr>
          <p:spPr>
            <a:xfrm>
              <a:off x="7299960" y="1905000"/>
              <a:ext cx="1143000" cy="304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10C2F4-C263-4A46-8806-0839AF9EFE92}"/>
                </a:ext>
              </a:extLst>
            </p:cNvPr>
            <p:cNvSpPr txBox="1"/>
            <p:nvPr/>
          </p:nvSpPr>
          <p:spPr>
            <a:xfrm>
              <a:off x="7105023" y="1686280"/>
              <a:ext cx="28886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30843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C0E7429DFDC14B9C93C32556670E24" ma:contentTypeVersion="0" ma:contentTypeDescription="Create a new document." ma:contentTypeScope="" ma:versionID="d54daf3db3c5e863e7774d68f56f87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C2D489-B590-40B4-B594-DC0CB46340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75FB4-47DD-43E1-8543-E88E8FA392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3C1A468-C2C9-4500-AF96-6D32C306F6C4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84th TC Op Sync-08 APR 13</Template>
  <TotalTime>4642</TotalTime>
  <Words>876</Words>
  <Application>Microsoft Office PowerPoint</Application>
  <PresentationFormat>On-screen Show (4:3)</PresentationFormat>
  <Paragraphs>159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Wingdings</vt:lpstr>
      <vt:lpstr>3_Office Theme</vt:lpstr>
      <vt:lpstr>2_Office Theme</vt:lpstr>
      <vt:lpstr>1_Office Theme</vt:lpstr>
      <vt:lpstr>1_Custom Design</vt:lpstr>
      <vt:lpstr>Office Theme</vt:lpstr>
      <vt:lpstr>Custom Design</vt:lpstr>
      <vt:lpstr>2_Custom Design</vt:lpstr>
      <vt:lpstr>How To Submit Local Voucher IDT Travel Reimbursement Program</vt:lpstr>
      <vt:lpstr>Reimbursable Expenses for  IDT Travel</vt:lpstr>
      <vt:lpstr>Verify Distance in DTOD</vt:lpstr>
      <vt:lpstr>Verify Distance in DTOD</vt:lpstr>
      <vt:lpstr>Verify Distance in Distance Calculator</vt:lpstr>
      <vt:lpstr>DTS Procedures</vt:lpstr>
      <vt:lpstr>DTS Procedures for  IDT Travel Reimbursement</vt:lpstr>
      <vt:lpstr>Create New Local Voucher</vt:lpstr>
      <vt:lpstr>Airline Travel</vt:lpstr>
      <vt:lpstr>Airline Travel</vt:lpstr>
      <vt:lpstr>Airline Travel (Cont.)</vt:lpstr>
      <vt:lpstr>Airline Travel</vt:lpstr>
      <vt:lpstr>Airline Travel Cont.</vt:lpstr>
      <vt:lpstr>Expenses</vt:lpstr>
      <vt:lpstr>Expenses</vt:lpstr>
      <vt:lpstr>Add substantiating Records</vt:lpstr>
      <vt:lpstr>Add substantiating Records</vt:lpstr>
      <vt:lpstr>Add substantiating Records</vt:lpstr>
      <vt:lpstr>Add substantiating Records</vt:lpstr>
      <vt:lpstr>Accounting</vt:lpstr>
      <vt:lpstr>Set $500 Limit</vt:lpstr>
      <vt:lpstr>Input Comments</vt:lpstr>
      <vt:lpstr>Verify total Amount</vt:lpstr>
      <vt:lpstr>Justification</vt:lpstr>
      <vt:lpstr>Digital Signature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virgil.c.lyon</dc:creator>
  <cp:lastModifiedBy>Kolling, Robert E SFC USARMY MIRC (USA)</cp:lastModifiedBy>
  <cp:revision>489</cp:revision>
  <dcterms:created xsi:type="dcterms:W3CDTF">2013-04-08T16:21:02Z</dcterms:created>
  <dcterms:modified xsi:type="dcterms:W3CDTF">2022-10-24T23:02:26Z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0x010100B2C0E7429DFDC14B9C93C32556670E24</vt:lpwstr>
  </property>
</Properties>
</file>